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4" r:id="rId2"/>
  </p:sldMasterIdLst>
  <p:notesMasterIdLst>
    <p:notesMasterId r:id="rId17"/>
  </p:notesMasterIdLst>
  <p:sldIdLst>
    <p:sldId id="593" r:id="rId3"/>
    <p:sldId id="565" r:id="rId4"/>
    <p:sldId id="587" r:id="rId5"/>
    <p:sldId id="569" r:id="rId6"/>
    <p:sldId id="573" r:id="rId7"/>
    <p:sldId id="574" r:id="rId8"/>
    <p:sldId id="576" r:id="rId9"/>
    <p:sldId id="588" r:id="rId10"/>
    <p:sldId id="589" r:id="rId11"/>
    <p:sldId id="579" r:id="rId12"/>
    <p:sldId id="584" r:id="rId13"/>
    <p:sldId id="586" r:id="rId14"/>
    <p:sldId id="572" r:id="rId15"/>
    <p:sldId id="562" r:id="rId16"/>
  </p:sldIdLst>
  <p:sldSz cx="9144000" cy="5143500" type="screen16x9"/>
  <p:notesSz cx="6858000" cy="9144000"/>
  <p:embeddedFontLst>
    <p:embeddedFont>
      <p:font typeface="Bree Serif" panose="020B0600000101010101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mbria Math" panose="02040503050406030204" pitchFamily="18" charset="0"/>
      <p:regular r:id="rId23"/>
    </p:embeddedFont>
    <p:embeddedFont>
      <p:font typeface="Nunito" panose="020B0600000101010101" charset="0"/>
      <p:regular r:id="rId24"/>
      <p:bold r:id="rId25"/>
      <p:italic r:id="rId26"/>
      <p:boldItalic r:id="rId27"/>
    </p:embeddedFont>
    <p:embeddedFont>
      <p:font typeface="Nunito ExtraBold" panose="020B0600000101010101" charset="0"/>
      <p:bold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오토인코더" id="{27E08F3B-D945-4422-A69C-33A23471C67A}">
          <p14:sldIdLst>
            <p14:sldId id="593"/>
            <p14:sldId id="565"/>
            <p14:sldId id="587"/>
          </p14:sldIdLst>
        </p14:section>
        <p14:section name="VAE" id="{12533022-2CEF-4CF4-A1FC-E1FF76B4A741}">
          <p14:sldIdLst>
            <p14:sldId id="569"/>
            <p14:sldId id="573"/>
            <p14:sldId id="574"/>
            <p14:sldId id="576"/>
            <p14:sldId id="588"/>
            <p14:sldId id="589"/>
          </p14:sldIdLst>
        </p14:section>
        <p14:section name="GAN" id="{1AEEB833-5E07-45F0-A4CC-94087024ED72}">
          <p14:sldIdLst>
            <p14:sldId id="579"/>
            <p14:sldId id="584"/>
            <p14:sldId id="586"/>
          </p14:sldIdLst>
        </p14:section>
        <p14:section name="맺음말" id="{ABB04C01-C2A8-4426-9E69-E25C7F1229AE}">
          <p14:sldIdLst>
            <p14:sldId id="572"/>
            <p14:sldId id="5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3" roundtripDataSignature="AMtx7mhE983zPumVq0/lqxNTEUUW0CVL5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432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73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77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1975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19909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66716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5084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9772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367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6194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7912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996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645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1474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3705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5349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" name="Google Shape;47;p33"/>
          <p:cNvGrpSpPr/>
          <p:nvPr/>
        </p:nvGrpSpPr>
        <p:grpSpPr>
          <a:xfrm>
            <a:off x="5594190" y="3961115"/>
            <a:ext cx="2910144" cy="1182340"/>
            <a:chOff x="6917201" y="0"/>
            <a:chExt cx="2227777" cy="863400"/>
          </a:xfrm>
        </p:grpSpPr>
        <p:sp>
          <p:nvSpPr>
            <p:cNvPr id="48" name="Google Shape;48;p3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3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3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" name="Google Shape;51;p33"/>
          <p:cNvGrpSpPr/>
          <p:nvPr/>
        </p:nvGrpSpPr>
        <p:grpSpPr>
          <a:xfrm>
            <a:off x="199148" y="2"/>
            <a:ext cx="2795412" cy="1083308"/>
            <a:chOff x="6917201" y="0"/>
            <a:chExt cx="2227777" cy="863400"/>
          </a:xfrm>
        </p:grpSpPr>
        <p:sp>
          <p:nvSpPr>
            <p:cNvPr id="52" name="Google Shape;52;p3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3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3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" name="Google Shape;55;p3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3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본문 2">
  <p:cSld name="TITLE_AND_BODY_2">
    <p:bg>
      <p:bgPr>
        <a:solidFill>
          <a:schemeClr val="dk2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3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43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43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43"/>
          <p:cNvSpPr txBox="1">
            <a:spLocks noGrp="1"/>
          </p:cNvSpPr>
          <p:nvPr>
            <p:ph type="title"/>
          </p:nvPr>
        </p:nvSpPr>
        <p:spPr>
          <a:xfrm>
            <a:off x="514350" y="464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7" name="Google Shape;137;p4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38" name="Google Shape;138;p43"/>
          <p:cNvSpPr txBox="1"/>
          <p:nvPr/>
        </p:nvSpPr>
        <p:spPr>
          <a:xfrm>
            <a:off x="7285876" y="4836793"/>
            <a:ext cx="1937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minseokkim@kaist.ac.kr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43"/>
          <p:cNvSpPr txBox="1"/>
          <p:nvPr/>
        </p:nvSpPr>
        <p:spPr>
          <a:xfrm>
            <a:off x="-50176" y="4861050"/>
            <a:ext cx="4063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2019 여름 IT아카데미 파이선 데이터처리/시각화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53855"/>
            <a:ext cx="7886700" cy="377666"/>
          </a:xfrm>
        </p:spPr>
        <p:txBody>
          <a:bodyPr>
            <a:noAutofit/>
          </a:bodyPr>
          <a:lstStyle>
            <a:lvl1pPr algn="ctr">
              <a:defRPr sz="2400">
                <a:solidFill>
                  <a:srgbClr val="C00000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650" y="1046748"/>
            <a:ext cx="7886700" cy="3822433"/>
          </a:xfrm>
        </p:spPr>
        <p:txBody>
          <a:bodyPr/>
          <a:lstStyle>
            <a:lvl1pPr>
              <a:defRPr sz="1950"/>
            </a:lvl1pPr>
            <a:lvl2pPr>
              <a:defRPr/>
            </a:lvl2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en-US" altLang="ko-KR" dirty="0"/>
              <a:t>- </a:t>
            </a:r>
            <a:r>
              <a:rPr lang="ko-KR" altLang="en-US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36072055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본문 1">
  <p:cSld name="제목 및 본문 1">
    <p:bg>
      <p:bgPr>
        <a:solidFill>
          <a:schemeClr val="dk2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3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32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32"/>
          <p:cNvSpPr txBox="1">
            <a:spLocks noGrp="1"/>
          </p:cNvSpPr>
          <p:nvPr>
            <p:ph type="title"/>
          </p:nvPr>
        </p:nvSpPr>
        <p:spPr>
          <a:xfrm>
            <a:off x="514350" y="464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2" name="Google Shape;42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60155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3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31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31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Google Shape;14;p31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31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31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31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" name="Google Shape;18;p31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31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31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1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" name="Google Shape;22;p31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3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3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3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" name="Google Shape;26;p31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3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" name="Google Shape;30;p31"/>
          <p:cNvGrpSpPr/>
          <p:nvPr/>
        </p:nvGrpSpPr>
        <p:grpSpPr>
          <a:xfrm>
            <a:off x="199148" y="4055652"/>
            <a:ext cx="2795412" cy="1083308"/>
            <a:chOff x="6917201" y="0"/>
            <a:chExt cx="2227777" cy="863400"/>
          </a:xfrm>
        </p:grpSpPr>
        <p:sp>
          <p:nvSpPr>
            <p:cNvPr id="31" name="Google Shape;31;p3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3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3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" name="Google Shape;34;p31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31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3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58206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본문 1">
  <p:cSld name="제목 및 본문 1">
    <p:bg>
      <p:bgPr>
        <a:solidFill>
          <a:schemeClr val="dk2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3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32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32"/>
          <p:cNvSpPr txBox="1">
            <a:spLocks noGrp="1"/>
          </p:cNvSpPr>
          <p:nvPr>
            <p:ph type="title"/>
          </p:nvPr>
        </p:nvSpPr>
        <p:spPr>
          <a:xfrm>
            <a:off x="514350" y="464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2" name="Google Shape;42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0310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accent3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" name="Google Shape;47;p33"/>
          <p:cNvGrpSpPr/>
          <p:nvPr/>
        </p:nvGrpSpPr>
        <p:grpSpPr>
          <a:xfrm>
            <a:off x="5594190" y="3961115"/>
            <a:ext cx="2910144" cy="1182340"/>
            <a:chOff x="6917201" y="0"/>
            <a:chExt cx="2227777" cy="863400"/>
          </a:xfrm>
        </p:grpSpPr>
        <p:sp>
          <p:nvSpPr>
            <p:cNvPr id="48" name="Google Shape;48;p3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3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3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" name="Google Shape;51;p33"/>
          <p:cNvGrpSpPr/>
          <p:nvPr/>
        </p:nvGrpSpPr>
        <p:grpSpPr>
          <a:xfrm>
            <a:off x="199148" y="2"/>
            <a:ext cx="2795412" cy="1083308"/>
            <a:chOff x="6917201" y="0"/>
            <a:chExt cx="2227777" cy="863400"/>
          </a:xfrm>
        </p:grpSpPr>
        <p:sp>
          <p:nvSpPr>
            <p:cNvPr id="52" name="Google Shape;52;p3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3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3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" name="Google Shape;55;p3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3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55425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dk2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3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3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3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2" name="Google Shape;62;p3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3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87669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3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3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3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1" name="Google Shape;71;p3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7649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chemeClr val="accent3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3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3" name="Google Shape;83;p3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3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35119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3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" name="Google Shape;88;p3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9" name="Google Shape;89;p3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3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3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92;p3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" name="Google Shape;93;p3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94" name="Google Shape;94;p3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3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3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" name="Google Shape;97;p38"/>
          <p:cNvGrpSpPr/>
          <p:nvPr/>
        </p:nvGrpSpPr>
        <p:grpSpPr>
          <a:xfrm>
            <a:off x="5886353" y="1243"/>
            <a:ext cx="3257453" cy="1261514"/>
            <a:chOff x="6917201" y="0"/>
            <a:chExt cx="2227777" cy="863400"/>
          </a:xfrm>
        </p:grpSpPr>
        <p:sp>
          <p:nvSpPr>
            <p:cNvPr id="98" name="Google Shape;98;p3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3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3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" name="Google Shape;101;p3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02" name="Google Shape;102;p3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1631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3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3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3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2" name="Google Shape;62;p3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3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dk2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3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3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8" name="Google Shape;108;p3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3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0" name="Google Shape;110;p3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2227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4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4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4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16" name="Google Shape;116;p4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120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accent3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" name="Google Shape;119;p41"/>
          <p:cNvGrpSpPr/>
          <p:nvPr/>
        </p:nvGrpSpPr>
        <p:grpSpPr>
          <a:xfrm>
            <a:off x="5959221" y="4119576"/>
            <a:ext cx="2520950" cy="1024165"/>
            <a:chOff x="6917201" y="0"/>
            <a:chExt cx="2227777" cy="863400"/>
          </a:xfrm>
        </p:grpSpPr>
        <p:sp>
          <p:nvSpPr>
            <p:cNvPr id="120" name="Google Shape;120;p4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4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4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123;p41"/>
          <p:cNvGrpSpPr/>
          <p:nvPr/>
        </p:nvGrpSpPr>
        <p:grpSpPr>
          <a:xfrm>
            <a:off x="199148" y="2"/>
            <a:ext cx="2795412" cy="1083308"/>
            <a:chOff x="6917201" y="0"/>
            <a:chExt cx="2227777" cy="863400"/>
          </a:xfrm>
        </p:grpSpPr>
        <p:sp>
          <p:nvSpPr>
            <p:cNvPr id="124" name="Google Shape;124;p4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4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4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" name="Google Shape;127;p4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4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4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19123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2655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본문 2">
  <p:cSld name="제목 및 본문 2">
    <p:bg>
      <p:bgPr>
        <a:solidFill>
          <a:schemeClr val="dk2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3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43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43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43"/>
          <p:cNvSpPr txBox="1">
            <a:spLocks noGrp="1"/>
          </p:cNvSpPr>
          <p:nvPr>
            <p:ph type="title"/>
          </p:nvPr>
        </p:nvSpPr>
        <p:spPr>
          <a:xfrm>
            <a:off x="514350" y="464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7" name="Google Shape;137;p4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38" name="Google Shape;138;p43"/>
          <p:cNvSpPr txBox="1"/>
          <p:nvPr/>
        </p:nvSpPr>
        <p:spPr>
          <a:xfrm>
            <a:off x="7285876" y="4836793"/>
            <a:ext cx="1937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minseokkim@kaist.ac.kr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43"/>
          <p:cNvSpPr txBox="1"/>
          <p:nvPr/>
        </p:nvSpPr>
        <p:spPr>
          <a:xfrm>
            <a:off x="-50176" y="4861050"/>
            <a:ext cx="4063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2019 여름 IT아카데미 파이선 데이터처리/시각화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51573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53855"/>
            <a:ext cx="7886700" cy="377666"/>
          </a:xfrm>
        </p:spPr>
        <p:txBody>
          <a:bodyPr>
            <a:noAutofit/>
          </a:bodyPr>
          <a:lstStyle>
            <a:lvl1pPr algn="ctr">
              <a:defRPr sz="2400">
                <a:solidFill>
                  <a:srgbClr val="C00000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650" y="1046748"/>
            <a:ext cx="7886700" cy="3822433"/>
          </a:xfrm>
        </p:spPr>
        <p:txBody>
          <a:bodyPr/>
          <a:lstStyle>
            <a:lvl1pPr>
              <a:defRPr sz="1950"/>
            </a:lvl1pPr>
            <a:lvl2pPr>
              <a:defRPr/>
            </a:lvl2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en-US" altLang="ko-KR" dirty="0"/>
              <a:t>- </a:t>
            </a:r>
            <a:r>
              <a:rPr lang="ko-KR" altLang="en-US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693242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3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3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3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1" name="Google Shape;71;p3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3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3" name="Google Shape;83;p3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3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3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" name="Google Shape;88;p3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9" name="Google Shape;89;p3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3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3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92;p3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" name="Google Shape;93;p3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94" name="Google Shape;94;p3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3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3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" name="Google Shape;97;p38"/>
          <p:cNvGrpSpPr/>
          <p:nvPr/>
        </p:nvGrpSpPr>
        <p:grpSpPr>
          <a:xfrm>
            <a:off x="5886353" y="1243"/>
            <a:ext cx="3257453" cy="1261514"/>
            <a:chOff x="6917201" y="0"/>
            <a:chExt cx="2227777" cy="863400"/>
          </a:xfrm>
        </p:grpSpPr>
        <p:sp>
          <p:nvSpPr>
            <p:cNvPr id="98" name="Google Shape;98;p3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3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3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" name="Google Shape;101;p3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02" name="Google Shape;102;p3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3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3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8" name="Google Shape;108;p3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3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0" name="Google Shape;110;p3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4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4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4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16" name="Google Shape;116;p4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" name="Google Shape;119;p41"/>
          <p:cNvGrpSpPr/>
          <p:nvPr/>
        </p:nvGrpSpPr>
        <p:grpSpPr>
          <a:xfrm>
            <a:off x="5959221" y="4119576"/>
            <a:ext cx="2520950" cy="1024165"/>
            <a:chOff x="6917201" y="0"/>
            <a:chExt cx="2227777" cy="863400"/>
          </a:xfrm>
        </p:grpSpPr>
        <p:sp>
          <p:nvSpPr>
            <p:cNvPr id="120" name="Google Shape;120;p4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4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4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123;p41"/>
          <p:cNvGrpSpPr/>
          <p:nvPr/>
        </p:nvGrpSpPr>
        <p:grpSpPr>
          <a:xfrm>
            <a:off x="199148" y="2"/>
            <a:ext cx="2795412" cy="1083308"/>
            <a:chOff x="6917201" y="0"/>
            <a:chExt cx="2227777" cy="863400"/>
          </a:xfrm>
        </p:grpSpPr>
        <p:sp>
          <p:nvSpPr>
            <p:cNvPr id="124" name="Google Shape;124;p4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4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4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" name="Google Shape;127;p4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4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4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550564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"/>
          <p:cNvSpPr txBox="1"/>
          <p:nvPr/>
        </p:nvSpPr>
        <p:spPr>
          <a:xfrm>
            <a:off x="696150" y="1430801"/>
            <a:ext cx="7751700" cy="2481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lnSpc>
                <a:spcPct val="150000"/>
              </a:lnSpc>
              <a:buSzPts val="3600"/>
              <a:defRPr/>
            </a:pPr>
            <a:r>
              <a:rPr lang="ko-KR" altLang="en-US" sz="3600" b="1" dirty="0" err="1">
                <a:solidFill>
                  <a:srgbClr val="AF7B51"/>
                </a:solidFill>
                <a:latin typeface="Bree Serif"/>
                <a:ea typeface="Bree Serif"/>
                <a:cs typeface="Bree Serif"/>
                <a:sym typeface="Bree Serif"/>
              </a:rPr>
              <a:t>머신러닝</a:t>
            </a:r>
            <a:r>
              <a:rPr lang="ko-KR" altLang="en-US" sz="3600" b="1" dirty="0">
                <a:solidFill>
                  <a:srgbClr val="AF7B51"/>
                </a:solidFill>
                <a:latin typeface="Bree Serif"/>
                <a:ea typeface="Bree Serif"/>
                <a:cs typeface="Bree Serif"/>
                <a:sym typeface="Bree Serif"/>
              </a:rPr>
              <a:t> 비지도학습</a:t>
            </a:r>
            <a:endParaRPr lang="en-US" altLang="ko-KR" sz="3600" b="1" dirty="0">
              <a:solidFill>
                <a:srgbClr val="AF7B5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lvl="0" algn="ctr">
              <a:lnSpc>
                <a:spcPct val="150000"/>
              </a:lnSpc>
              <a:buSzPts val="3600"/>
              <a:defRPr/>
            </a:pPr>
            <a:r>
              <a:rPr lang="en-US" altLang="ko-KR" sz="3600" b="1" dirty="0">
                <a:solidFill>
                  <a:srgbClr val="AF7B51"/>
                </a:solidFill>
                <a:latin typeface="Bree Serif"/>
                <a:ea typeface="Bree Serif"/>
                <a:cs typeface="Bree Serif"/>
                <a:sym typeface="Bree Serif"/>
              </a:rPr>
              <a:t>[AE-VAE-GAN]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AF7B51"/>
              </a:solidFill>
              <a:effectLst/>
              <a:uLnTx/>
              <a:uFillTx/>
              <a:latin typeface="Bree Serif"/>
              <a:ea typeface="Bree Serif"/>
              <a:cs typeface="Bree Serif"/>
              <a:sym typeface="Bree Serif"/>
            </a:endParaRPr>
          </a:p>
        </p:txBody>
      </p:sp>
    </p:spTree>
    <p:extLst>
      <p:ext uri="{BB962C8B-B14F-4D97-AF65-F5344CB8AC3E}">
        <p14:creationId xmlns:p14="http://schemas.microsoft.com/office/powerpoint/2010/main" val="811141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"/>
          <p:cNvSpPr txBox="1">
            <a:spLocks noGrp="1"/>
          </p:cNvSpPr>
          <p:nvPr>
            <p:ph type="title"/>
          </p:nvPr>
        </p:nvSpPr>
        <p:spPr>
          <a:xfrm>
            <a:off x="514349" y="464600"/>
            <a:ext cx="7241118" cy="577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b="1" dirty="0">
                <a:latin typeface="Bree Serif"/>
                <a:ea typeface="Bree Serif"/>
                <a:cs typeface="Bree Serif"/>
                <a:sym typeface="Bree Serif"/>
              </a:rPr>
              <a:t>GAN</a:t>
            </a:r>
            <a:r>
              <a:rPr lang="ko-KR" altLang="en-US" b="1" dirty="0"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n-US" altLang="ko-KR" b="1" dirty="0">
                <a:latin typeface="Bree Serif"/>
                <a:ea typeface="Bree Serif"/>
                <a:cs typeface="Bree Serif"/>
                <a:sym typeface="Bree Serif"/>
              </a:rPr>
              <a:t>(Generative</a:t>
            </a:r>
            <a:r>
              <a:rPr lang="ko-KR" altLang="en-US" b="1" dirty="0"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n-US" altLang="ko-KR" b="1" dirty="0">
                <a:latin typeface="Bree Serif"/>
                <a:ea typeface="Bree Serif"/>
                <a:cs typeface="Bree Serif"/>
                <a:sym typeface="Bree Serif"/>
              </a:rPr>
              <a:t>Adversarial</a:t>
            </a:r>
            <a:r>
              <a:rPr lang="ko-KR" altLang="en-US" b="1" dirty="0"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n-US" altLang="ko-KR" b="1" dirty="0">
                <a:latin typeface="Bree Serif"/>
                <a:ea typeface="Bree Serif"/>
                <a:cs typeface="Bree Serif"/>
                <a:sym typeface="Bree Serif"/>
              </a:rPr>
              <a:t>Networks)</a:t>
            </a:r>
            <a:endParaRPr b="1" dirty="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5" name="Google Shape;165;p12"/>
          <p:cNvSpPr txBox="1"/>
          <p:nvPr/>
        </p:nvSpPr>
        <p:spPr>
          <a:xfrm>
            <a:off x="633600" y="1004501"/>
            <a:ext cx="8233800" cy="3057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800"/>
              <a:buFont typeface="Nunito ExtraBold"/>
              <a:buChar char="●"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33A44"/>
                </a:solidFill>
                <a:effectLst/>
                <a:uLnTx/>
                <a:uFillTx/>
                <a:latin typeface="Nunito ExtraBold"/>
                <a:ea typeface="Nunito ExtraBold"/>
                <a:cs typeface="Nunito ExtraBold"/>
                <a:sym typeface="Nunito ExtraBold"/>
              </a:rPr>
              <a:t>정의</a:t>
            </a:r>
          </a:p>
          <a:p>
            <a:pPr marL="9144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800"/>
              <a:buFont typeface="Nunito ExtraBold"/>
              <a:buChar char="○"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33A44"/>
                </a:solidFill>
                <a:effectLst/>
                <a:uLnTx/>
                <a:uFillTx/>
                <a:latin typeface="Nunito ExtraBold"/>
                <a:ea typeface="Nunito ExtraBold"/>
                <a:cs typeface="Nunito ExtraBold"/>
                <a:sym typeface="Nunito ExtraBold"/>
              </a:rPr>
              <a:t>생성자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233A44"/>
                </a:solidFill>
                <a:effectLst/>
                <a:uLnTx/>
                <a:uFillTx/>
                <a:latin typeface="Nunito ExtraBold"/>
                <a:ea typeface="Nunito ExtraBold"/>
                <a:cs typeface="Nunito ExtraBold"/>
                <a:sym typeface="Nunito ExtraBold"/>
              </a:rPr>
              <a:t>(Generator)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33A44"/>
                </a:solidFill>
                <a:effectLst/>
                <a:uLnTx/>
                <a:uFillTx/>
                <a:latin typeface="Nunito ExtraBold"/>
                <a:ea typeface="Nunito ExtraBold"/>
                <a:cs typeface="Nunito ExtraBold"/>
                <a:sym typeface="Nunito ExtraBold"/>
              </a:rPr>
              <a:t>와 식별자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233A44"/>
                </a:solidFill>
                <a:effectLst/>
                <a:uLnTx/>
                <a:uFillTx/>
                <a:latin typeface="Nunito ExtraBold"/>
                <a:ea typeface="Nunito ExtraBold"/>
                <a:cs typeface="Nunito ExtraBold"/>
                <a:sym typeface="Nunito ExtraBold"/>
              </a:rPr>
              <a:t>(Discriminator)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33A44"/>
                </a:solidFill>
                <a:effectLst/>
                <a:uLnTx/>
                <a:uFillTx/>
                <a:latin typeface="Nunito ExtraBold"/>
                <a:ea typeface="Nunito ExtraBold"/>
                <a:cs typeface="Nunito ExtraBold"/>
                <a:sym typeface="Nunito ExtraBold"/>
              </a:rPr>
              <a:t>라는 신경망 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233A44"/>
                </a:solidFill>
                <a:effectLst/>
                <a:uLnTx/>
                <a:uFillTx/>
                <a:latin typeface="Nunito ExtraBold"/>
                <a:ea typeface="Nunito ExtraBold"/>
                <a:cs typeface="Nunito ExtraBold"/>
                <a:sym typeface="Nunito ExtraBold"/>
              </a:rPr>
              <a:t>2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33A44"/>
                </a:solidFill>
                <a:effectLst/>
                <a:uLnTx/>
                <a:uFillTx/>
                <a:latin typeface="Nunito ExtraBold"/>
                <a:ea typeface="Nunito ExtraBold"/>
                <a:cs typeface="Nunito ExtraBold"/>
                <a:sym typeface="Nunito ExtraBold"/>
              </a:rPr>
              <a:t>개가 서로 경쟁하면서 학습하는 생성모델</a:t>
            </a:r>
          </a:p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800"/>
              <a:buFont typeface="Nunito ExtraBold"/>
              <a:buChar char="●"/>
              <a:tabLst/>
              <a:defRPr/>
            </a:pPr>
            <a:r>
              <a:rPr lang="ko-KR" altLang="en-US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Wingdings" panose="05000000000000000000" pitchFamily="2" charset="2"/>
              </a:rPr>
              <a:t>생성자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233A44"/>
              </a:solidFill>
              <a:effectLst/>
              <a:uLnTx/>
              <a:uFillTx/>
              <a:latin typeface="Nunito ExtraBold"/>
              <a:ea typeface="Nunito ExtraBold"/>
              <a:cs typeface="Nunito ExtraBold"/>
              <a:sym typeface="Wingdings" panose="05000000000000000000" pitchFamily="2" charset="2"/>
            </a:endParaRPr>
          </a:p>
          <a:p>
            <a:pPr marL="914400" marR="0" lvl="2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800"/>
              <a:buFont typeface="Nunito ExtraBold"/>
              <a:buChar char="○"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33A44"/>
                </a:solidFill>
                <a:effectLst/>
                <a:uLnTx/>
                <a:uFillTx/>
                <a:latin typeface="Nunito ExtraBold"/>
                <a:ea typeface="Nunito ExtraBold"/>
                <a:cs typeface="Nunito ExtraBold"/>
                <a:sym typeface="Nunito ExtraBold"/>
              </a:rPr>
              <a:t>가짜 데이터를 만드는 모델로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233A44"/>
                </a:solidFill>
                <a:effectLst/>
                <a:uLnTx/>
                <a:uFillTx/>
                <a:latin typeface="Nunito ExtraBold"/>
                <a:ea typeface="Nunito ExtraBold"/>
                <a:cs typeface="Nunito ExtraBold"/>
                <a:sym typeface="Nunito ExtraBold"/>
              </a:rPr>
              <a:t>,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33A44"/>
                </a:solidFill>
                <a:effectLst/>
                <a:uLnTx/>
                <a:uFillTx/>
                <a:latin typeface="Nunito ExtraBold"/>
                <a:ea typeface="Nunito ExtraBold"/>
                <a:cs typeface="Nunito ExtraBold"/>
                <a:sym typeface="Nunito ExtraBold"/>
              </a:rPr>
              <a:t>식별자를 속이는 역할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233A44"/>
              </a:solidFill>
              <a:effectLst/>
              <a:uLnTx/>
              <a:uFillTx/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marL="914400" marR="0" lvl="2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800"/>
              <a:buFont typeface="Nunito ExtraBold"/>
              <a:buChar char="○"/>
              <a:tabLst/>
              <a:defRPr/>
            </a:pPr>
            <a:r>
              <a:rPr lang="ko-KR" altLang="en-US" sz="1800" dirty="0" err="1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랜덤노이즈를</a:t>
            </a:r>
            <a:r>
              <a:rPr lang="ko-KR" altLang="en-US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 입력 </a:t>
            </a:r>
            <a:r>
              <a:rPr lang="en-US" altLang="ko-KR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Wingdings" panose="05000000000000000000" pitchFamily="2" charset="2"/>
              </a:rPr>
              <a:t> </a:t>
            </a:r>
            <a:r>
              <a:rPr lang="ko-KR" altLang="en-US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Wingdings" panose="05000000000000000000" pitchFamily="2" charset="2"/>
              </a:rPr>
              <a:t>가짜 데이터 생성 </a:t>
            </a:r>
            <a:r>
              <a:rPr lang="en-US" altLang="ko-KR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Wingdings" panose="05000000000000000000" pitchFamily="2" charset="2"/>
              </a:rPr>
              <a:t> </a:t>
            </a:r>
            <a:r>
              <a:rPr lang="ko-KR" altLang="en-US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Wingdings" panose="05000000000000000000" pitchFamily="2" charset="2"/>
              </a:rPr>
              <a:t>식별자가 구분 못하게 학습</a:t>
            </a:r>
            <a:endParaRPr lang="en-US" altLang="ko-KR" sz="1800" dirty="0">
              <a:solidFill>
                <a:srgbClr val="233A44"/>
              </a:solidFill>
              <a:latin typeface="Nunito ExtraBold"/>
              <a:ea typeface="Nunito ExtraBold"/>
              <a:cs typeface="Nunito ExtraBold"/>
              <a:sym typeface="Wingdings" panose="05000000000000000000" pitchFamily="2" charset="2"/>
            </a:endParaRPr>
          </a:p>
          <a:p>
            <a:pPr marL="457200" lvl="0" indent="-342900">
              <a:lnSpc>
                <a:spcPct val="150000"/>
              </a:lnSpc>
              <a:buClr>
                <a:srgbClr val="233A44"/>
              </a:buClr>
              <a:buSzPts val="1800"/>
              <a:buFont typeface="Nunito ExtraBold"/>
              <a:buChar char="●"/>
              <a:defRPr/>
            </a:pPr>
            <a:r>
              <a:rPr lang="ko-KR" altLang="en-US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Wingdings" panose="05000000000000000000" pitchFamily="2" charset="2"/>
              </a:rPr>
              <a:t>식별자</a:t>
            </a:r>
          </a:p>
          <a:p>
            <a:pPr marL="914400" lvl="2" indent="-342900">
              <a:lnSpc>
                <a:spcPct val="150000"/>
              </a:lnSpc>
              <a:buClr>
                <a:srgbClr val="233A44"/>
              </a:buClr>
              <a:buSzPts val="1800"/>
              <a:buFont typeface="Nunito ExtraBold"/>
              <a:buChar char="○"/>
              <a:defRPr/>
            </a:pPr>
            <a:r>
              <a:rPr lang="ko-KR" altLang="en-US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생성자가 만든 가짜를 식별하는 역할</a:t>
            </a:r>
            <a:endParaRPr lang="en-US" altLang="ko-KR" sz="1800" dirty="0">
              <a:solidFill>
                <a:srgbClr val="233A44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marL="914400" lvl="2" indent="-342900">
              <a:lnSpc>
                <a:spcPct val="150000"/>
              </a:lnSpc>
              <a:buClr>
                <a:srgbClr val="233A44"/>
              </a:buClr>
              <a:buSzPts val="1800"/>
              <a:buFont typeface="Nunito ExtraBold"/>
              <a:buChar char="○"/>
              <a:defRPr/>
            </a:pPr>
            <a:r>
              <a:rPr lang="ko-KR" altLang="en-US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원본데이터와 생성자가 만든 데이터 모두를 훈련데이터로 사용함</a:t>
            </a:r>
            <a:endParaRPr lang="en-US" altLang="ko-KR" sz="1800" dirty="0">
              <a:solidFill>
                <a:srgbClr val="233A44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marL="914400" marR="0" lvl="2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800"/>
              <a:buFont typeface="Nunito ExtraBold"/>
              <a:buChar char="○"/>
              <a:tabLst/>
              <a:defRPr/>
            </a:pP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233A44"/>
              </a:solidFill>
              <a:effectLst/>
              <a:uLnTx/>
              <a:uFillTx/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094370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"/>
          <p:cNvSpPr txBox="1">
            <a:spLocks noGrp="1"/>
          </p:cNvSpPr>
          <p:nvPr>
            <p:ph type="title"/>
          </p:nvPr>
        </p:nvSpPr>
        <p:spPr>
          <a:xfrm>
            <a:off x="514349" y="464600"/>
            <a:ext cx="7241118" cy="577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b="1" dirty="0">
                <a:latin typeface="Bree Serif"/>
                <a:ea typeface="Bree Serif"/>
                <a:cs typeface="Bree Serif"/>
                <a:sym typeface="Bree Serif"/>
              </a:rPr>
              <a:t>GAN</a:t>
            </a:r>
            <a:r>
              <a:rPr lang="ko-KR" altLang="en-US" b="1" dirty="0"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n-US" altLang="ko-KR" b="1" dirty="0">
                <a:latin typeface="Bree Serif"/>
                <a:ea typeface="Bree Serif"/>
                <a:cs typeface="Bree Serif"/>
                <a:sym typeface="Bree Serif"/>
              </a:rPr>
              <a:t>(Generative</a:t>
            </a:r>
            <a:r>
              <a:rPr lang="ko-KR" altLang="en-US" b="1" dirty="0"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n-US" altLang="ko-KR" b="1" dirty="0">
                <a:latin typeface="Bree Serif"/>
                <a:ea typeface="Bree Serif"/>
                <a:cs typeface="Bree Serif"/>
                <a:sym typeface="Bree Serif"/>
              </a:rPr>
              <a:t>Adversarial</a:t>
            </a:r>
            <a:r>
              <a:rPr lang="ko-KR" altLang="en-US" b="1" dirty="0"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n-US" altLang="ko-KR" b="1" dirty="0">
                <a:latin typeface="Bree Serif"/>
                <a:ea typeface="Bree Serif"/>
                <a:cs typeface="Bree Serif"/>
                <a:sym typeface="Bree Serif"/>
              </a:rPr>
              <a:t>Networks)</a:t>
            </a:r>
            <a:endParaRPr b="1" dirty="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5" name="Google Shape;165;p12"/>
          <p:cNvSpPr txBox="1"/>
          <p:nvPr/>
        </p:nvSpPr>
        <p:spPr>
          <a:xfrm>
            <a:off x="633600" y="1004501"/>
            <a:ext cx="8233800" cy="3057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800"/>
              <a:buFont typeface="Nunito ExtraBold"/>
              <a:buChar char="●"/>
              <a:tabLst/>
              <a:defRPr/>
            </a:pPr>
            <a:r>
              <a:rPr lang="ko-KR" altLang="en-US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생성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33A44"/>
                </a:solidFill>
                <a:effectLst/>
                <a:uLnTx/>
                <a:uFillTx/>
                <a:latin typeface="Nunito ExtraBold"/>
                <a:ea typeface="Nunito ExtraBold"/>
                <a:cs typeface="Nunito ExtraBold"/>
                <a:sym typeface="Nunito ExtraBold"/>
              </a:rPr>
              <a:t>자 학습과정</a:t>
            </a:r>
          </a:p>
          <a:p>
            <a:pPr marL="9144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800"/>
              <a:buFont typeface="Nunito ExtraBold"/>
              <a:buChar char="○"/>
              <a:tabLst/>
              <a:defRPr/>
            </a:pPr>
            <a:r>
              <a:rPr lang="ko-KR" altLang="en-US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생성자와 식별자를 이용하여 순전파를 실행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233A44"/>
              </a:solidFill>
              <a:effectLst/>
              <a:uLnTx/>
              <a:uFillTx/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marL="9144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800"/>
              <a:buFont typeface="Nunito ExtraBold"/>
              <a:buChar char="○"/>
              <a:tabLst/>
              <a:defRPr/>
            </a:pPr>
            <a:r>
              <a:rPr lang="ko-KR" altLang="en-US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식별자의 출력과 정답 사이이 오차를 계산</a:t>
            </a:r>
            <a:endParaRPr lang="en-US" altLang="ko-KR" sz="1800" dirty="0">
              <a:solidFill>
                <a:srgbClr val="233A44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marL="914400" lvl="1" indent="-342900">
              <a:lnSpc>
                <a:spcPct val="150000"/>
              </a:lnSpc>
              <a:buClr>
                <a:srgbClr val="233A44"/>
              </a:buClr>
              <a:buSzPts val="1800"/>
              <a:buFont typeface="Nunito ExtraBold"/>
              <a:buChar char="○"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33A44"/>
                </a:solidFill>
                <a:effectLst/>
                <a:uLnTx/>
                <a:uFillTx/>
                <a:latin typeface="Nunito ExtraBold"/>
                <a:ea typeface="Nunito ExtraBold"/>
                <a:cs typeface="Nunito ExtraBold"/>
                <a:sym typeface="Nunito ExtraBold"/>
              </a:rPr>
              <a:t>생성자는 식별자가 원본데이터로 착각하도록 학습함 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233A44"/>
                </a:solidFill>
                <a:effectLst/>
                <a:uLnTx/>
                <a:uFillTx/>
                <a:latin typeface="Nunito ExtraBold"/>
                <a:ea typeface="Nunito ExtraBold"/>
                <a:cs typeface="Nunito ExtraBold"/>
                <a:sym typeface="Wingdings" panose="05000000000000000000" pitchFamily="2" charset="2"/>
              </a:rPr>
              <a:t> </a:t>
            </a:r>
            <a:r>
              <a:rPr lang="ko-KR" altLang="en-US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정답을 </a:t>
            </a:r>
            <a:r>
              <a:rPr lang="en-US" altLang="ko-KR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1</a:t>
            </a:r>
            <a:r>
              <a:rPr lang="ko-KR" altLang="en-US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로 함</a:t>
            </a:r>
            <a:endParaRPr lang="en-US" altLang="ko-KR" sz="1800" dirty="0">
              <a:solidFill>
                <a:srgbClr val="233A44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marL="914400" lvl="1" indent="-342900">
              <a:lnSpc>
                <a:spcPct val="150000"/>
              </a:lnSpc>
              <a:buClr>
                <a:srgbClr val="233A44"/>
              </a:buClr>
              <a:buSzPts val="1800"/>
              <a:buFont typeface="Nunito ExtraBold"/>
              <a:buChar char="○"/>
              <a:defRPr/>
            </a:pPr>
            <a:r>
              <a:rPr kumimoji="0" lang="ko-KR" alt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233A44"/>
                </a:solidFill>
                <a:effectLst/>
                <a:uLnTx/>
                <a:uFillTx/>
                <a:latin typeface="Nunito ExtraBold"/>
                <a:ea typeface="Nunito ExtraBold"/>
                <a:cs typeface="Nunito ExtraBold"/>
                <a:sym typeface="Nunito ExtraBold"/>
              </a:rPr>
              <a:t>역전파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33A44"/>
                </a:solidFill>
                <a:effectLst/>
                <a:uLnTx/>
                <a:uFillTx/>
                <a:latin typeface="Nunito ExtraBold"/>
                <a:ea typeface="Nunito ExtraBold"/>
                <a:cs typeface="Nunito ExtraBold"/>
                <a:sym typeface="Nunito ExtraBold"/>
              </a:rPr>
              <a:t> 학습에서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233A44"/>
                </a:solidFill>
                <a:effectLst/>
                <a:uLnTx/>
                <a:uFillTx/>
                <a:latin typeface="Nunito ExtraBold"/>
                <a:ea typeface="Nunito ExtraBold"/>
                <a:cs typeface="Nunito ExtraBold"/>
                <a:sym typeface="Nunito ExtraBold"/>
              </a:rPr>
              <a:t>,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33A44"/>
                </a:solidFill>
                <a:effectLst/>
                <a:uLnTx/>
                <a:uFillTx/>
                <a:latin typeface="Nunito ExtraBold"/>
                <a:ea typeface="Nunito ExtraBold"/>
                <a:cs typeface="Nunito ExtraBold"/>
                <a:sym typeface="Nunito ExtraBold"/>
              </a:rPr>
              <a:t>식별자는 파라미터를 갱신하지 않음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233A44"/>
                </a:solidFill>
                <a:effectLst/>
                <a:uLnTx/>
                <a:uFillTx/>
                <a:latin typeface="Nunito ExtraBold"/>
                <a:ea typeface="Nunito ExtraBold"/>
                <a:cs typeface="Nunito ExtraBold"/>
                <a:sym typeface="Nunito ExtraBold"/>
              </a:rPr>
              <a:t>.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33A44"/>
                </a:solidFill>
                <a:effectLst/>
                <a:uLnTx/>
                <a:uFillTx/>
                <a:latin typeface="Nunito ExtraBold"/>
                <a:ea typeface="Nunito ExtraBold"/>
                <a:cs typeface="Nunito ExtraBold"/>
                <a:sym typeface="Nunito ExtraBold"/>
              </a:rPr>
              <a:t>생성자만 파라미터를 갱신함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233A44"/>
                </a:solidFill>
                <a:effectLst/>
                <a:uLnTx/>
                <a:uFillTx/>
                <a:latin typeface="Nunito ExtraBold"/>
                <a:ea typeface="Nunito ExtraBold"/>
                <a:cs typeface="Nunito ExtraBold"/>
                <a:sym typeface="Nunito ExtraBold"/>
              </a:rPr>
              <a:t>.</a:t>
            </a:r>
          </a:p>
          <a:p>
            <a:pPr marL="914400" lvl="1" indent="-342900">
              <a:lnSpc>
                <a:spcPct val="150000"/>
              </a:lnSpc>
              <a:buClr>
                <a:srgbClr val="233A44"/>
              </a:buClr>
              <a:buSzPts val="1800"/>
              <a:buFont typeface="Nunito ExtraBold"/>
              <a:buChar char="○"/>
              <a:defRPr/>
            </a:pPr>
            <a:r>
              <a:rPr lang="ko-KR" altLang="en-US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학습과정을 반복하여</a:t>
            </a:r>
            <a:r>
              <a:rPr lang="en-US" altLang="ko-KR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, </a:t>
            </a:r>
            <a:r>
              <a:rPr lang="ko-KR" altLang="en-US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식별자의 식별결과가 </a:t>
            </a:r>
            <a:r>
              <a:rPr lang="en-US" altLang="ko-KR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1</a:t>
            </a:r>
            <a:r>
              <a:rPr lang="ko-KR" altLang="en-US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이 나오도록 함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233A44"/>
              </a:solidFill>
              <a:effectLst/>
              <a:uLnTx/>
              <a:uFillTx/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656331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"/>
          <p:cNvSpPr txBox="1">
            <a:spLocks noGrp="1"/>
          </p:cNvSpPr>
          <p:nvPr>
            <p:ph type="title"/>
          </p:nvPr>
        </p:nvSpPr>
        <p:spPr>
          <a:xfrm>
            <a:off x="514348" y="464600"/>
            <a:ext cx="7184673" cy="577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b="1" dirty="0">
                <a:latin typeface="Bree Serif"/>
                <a:ea typeface="Bree Serif"/>
                <a:cs typeface="Bree Serif"/>
                <a:sym typeface="Bree Serif"/>
              </a:rPr>
              <a:t>GAN</a:t>
            </a:r>
            <a:r>
              <a:rPr lang="ko-KR" altLang="en-US" b="1" dirty="0"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n-US" altLang="ko-KR" b="1" dirty="0">
                <a:latin typeface="Bree Serif"/>
                <a:ea typeface="Bree Serif"/>
                <a:cs typeface="Bree Serif"/>
                <a:sym typeface="Bree Serif"/>
              </a:rPr>
              <a:t>(Generative</a:t>
            </a:r>
            <a:r>
              <a:rPr lang="ko-KR" altLang="en-US" b="1" dirty="0"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n-US" altLang="ko-KR" b="1" dirty="0">
                <a:latin typeface="Bree Serif"/>
                <a:ea typeface="Bree Serif"/>
                <a:cs typeface="Bree Serif"/>
                <a:sym typeface="Bree Serif"/>
              </a:rPr>
              <a:t>Adversarial</a:t>
            </a:r>
            <a:r>
              <a:rPr lang="ko-KR" altLang="en-US" b="1" dirty="0"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n-US" altLang="ko-KR" b="1" dirty="0">
                <a:latin typeface="Bree Serif"/>
                <a:ea typeface="Bree Serif"/>
                <a:cs typeface="Bree Serif"/>
                <a:sym typeface="Bree Serif"/>
              </a:rPr>
              <a:t>Networks)</a:t>
            </a:r>
            <a:endParaRPr b="1" dirty="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5" name="Google Shape;165;p12"/>
          <p:cNvSpPr txBox="1"/>
          <p:nvPr/>
        </p:nvSpPr>
        <p:spPr>
          <a:xfrm>
            <a:off x="633599" y="930070"/>
            <a:ext cx="3057867" cy="57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800"/>
              <a:buFont typeface="Nunito ExtraBold"/>
              <a:buChar char="●"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33A44"/>
                </a:solidFill>
                <a:effectLst/>
                <a:uLnTx/>
                <a:uFillTx/>
                <a:latin typeface="Nunito ExtraBold"/>
                <a:ea typeface="Nunito ExtraBold"/>
                <a:cs typeface="Nunito ExtraBold"/>
                <a:sym typeface="Nunito ExtraBold"/>
              </a:rPr>
              <a:t>수행결과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233A44"/>
              </a:solidFill>
              <a:effectLst/>
              <a:uLnTx/>
              <a:uFillTx/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A0FF43-93FC-4D08-94AE-3ABA064D1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124" y="1218766"/>
            <a:ext cx="2857185" cy="363603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CBED39-D1BC-4024-82FD-6D72B532C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536" y="1218766"/>
            <a:ext cx="3112500" cy="355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14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"/>
          <p:cNvSpPr txBox="1">
            <a:spLocks noGrp="1"/>
          </p:cNvSpPr>
          <p:nvPr>
            <p:ph type="title"/>
          </p:nvPr>
        </p:nvSpPr>
        <p:spPr>
          <a:xfrm>
            <a:off x="514349" y="464600"/>
            <a:ext cx="5641902" cy="577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 altLang="en-US" b="1" dirty="0">
                <a:latin typeface="Bree Serif"/>
                <a:ea typeface="Bree Serif"/>
                <a:cs typeface="Bree Serif"/>
                <a:sym typeface="Bree Serif"/>
              </a:rPr>
              <a:t>참고문헌</a:t>
            </a:r>
            <a:endParaRPr b="1" dirty="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5" name="Google Shape;165;p12"/>
          <p:cNvSpPr txBox="1"/>
          <p:nvPr/>
        </p:nvSpPr>
        <p:spPr>
          <a:xfrm>
            <a:off x="633600" y="1089565"/>
            <a:ext cx="8233800" cy="57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lnSpc>
                <a:spcPct val="150000"/>
              </a:lnSpc>
              <a:buClr>
                <a:srgbClr val="233A44"/>
              </a:buClr>
              <a:buSzPts val="1800"/>
              <a:buFont typeface="Nunito ExtraBold"/>
              <a:buChar char="●"/>
              <a:defRPr/>
            </a:pPr>
            <a:r>
              <a:rPr lang="en-US" altLang="ko-KR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[</a:t>
            </a:r>
            <a:r>
              <a:rPr lang="ko-KR" altLang="en-US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도서명</a:t>
            </a:r>
            <a:r>
              <a:rPr lang="en-US" altLang="ko-KR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] </a:t>
            </a:r>
            <a:r>
              <a:rPr lang="ko-KR" altLang="en-US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핵심 </a:t>
            </a:r>
            <a:r>
              <a:rPr lang="ko-KR" altLang="en-US" sz="1800" dirty="0" err="1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딥러닝</a:t>
            </a:r>
            <a:r>
              <a:rPr lang="ko-KR" altLang="en-US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 입문</a:t>
            </a:r>
            <a:endParaRPr lang="en-US" altLang="ko-KR" sz="1800" dirty="0">
              <a:solidFill>
                <a:srgbClr val="233A44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marL="457200" lvl="0" indent="-342900">
              <a:lnSpc>
                <a:spcPct val="150000"/>
              </a:lnSpc>
              <a:buClr>
                <a:srgbClr val="233A44"/>
              </a:buClr>
              <a:buSzPts val="1800"/>
              <a:buFont typeface="Nunito ExtraBold"/>
              <a:buChar char="●"/>
              <a:defRPr/>
            </a:pPr>
            <a:r>
              <a:rPr lang="en-US" altLang="ko-KR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[</a:t>
            </a:r>
            <a:r>
              <a:rPr lang="ko-KR" altLang="en-US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저자</a:t>
            </a:r>
            <a:r>
              <a:rPr lang="en-US" altLang="ko-KR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]  </a:t>
            </a:r>
            <a:r>
              <a:rPr lang="ko-KR" altLang="en-US" sz="1800" dirty="0" err="1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아즈마</a:t>
            </a:r>
            <a:r>
              <a:rPr lang="ko-KR" altLang="en-US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 </a:t>
            </a:r>
            <a:r>
              <a:rPr lang="ko-KR" altLang="en-US" sz="1800" dirty="0" err="1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유키나가</a:t>
            </a:r>
            <a:endParaRPr lang="en-US" altLang="ko-KR" sz="1800" dirty="0">
              <a:solidFill>
                <a:srgbClr val="233A44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marL="457200" lvl="0" indent="-342900">
              <a:lnSpc>
                <a:spcPct val="150000"/>
              </a:lnSpc>
              <a:buClr>
                <a:srgbClr val="233A44"/>
              </a:buClr>
              <a:buSzPts val="1800"/>
              <a:buFont typeface="Nunito ExtraBold"/>
              <a:buChar char="●"/>
              <a:defRPr/>
            </a:pPr>
            <a:r>
              <a:rPr lang="en-US" altLang="ko-KR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[</a:t>
            </a:r>
            <a:r>
              <a:rPr lang="ko-KR" altLang="en-US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역자</a:t>
            </a:r>
            <a:r>
              <a:rPr lang="en-US" altLang="ko-KR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]  </a:t>
            </a:r>
            <a:r>
              <a:rPr lang="ko-KR" altLang="en-US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최재원</a:t>
            </a:r>
            <a:r>
              <a:rPr lang="en-US" altLang="ko-KR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, </a:t>
            </a:r>
            <a:r>
              <a:rPr lang="ko-KR" altLang="en-US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장건희</a:t>
            </a:r>
            <a:endParaRPr lang="en-US" altLang="ko-KR" sz="1800" dirty="0">
              <a:solidFill>
                <a:srgbClr val="233A44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marL="457200" lvl="0" indent="-342900">
              <a:lnSpc>
                <a:spcPct val="150000"/>
              </a:lnSpc>
              <a:buClr>
                <a:srgbClr val="233A44"/>
              </a:buClr>
              <a:buSzPts val="1800"/>
              <a:buFont typeface="Nunito ExtraBold"/>
              <a:buChar char="●"/>
              <a:defRPr/>
            </a:pPr>
            <a:r>
              <a:rPr lang="en-US" altLang="ko-KR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[</a:t>
            </a:r>
            <a:r>
              <a:rPr lang="ko-KR" altLang="en-US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출판사</a:t>
            </a:r>
            <a:r>
              <a:rPr lang="en-US" altLang="ko-KR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]  </a:t>
            </a:r>
            <a:r>
              <a:rPr lang="ko-KR" altLang="en-US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책만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233A44"/>
              </a:solidFill>
              <a:effectLst/>
              <a:uLnTx/>
              <a:uFillTx/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029855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13879" y="2094672"/>
            <a:ext cx="5915025" cy="95415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ko-KR" altLang="en-US" sz="4050" dirty="0">
                <a:solidFill>
                  <a:srgbClr val="3333FF"/>
                </a:solidFill>
              </a:rPr>
              <a:t>수고하셨습니다</a:t>
            </a:r>
            <a:endParaRPr lang="ko-KR" altLang="en-US" sz="4050" dirty="0"/>
          </a:p>
          <a:p>
            <a:pPr>
              <a:lnSpc>
                <a:spcPct val="150000"/>
              </a:lnSpc>
            </a:pPr>
            <a:endParaRPr lang="en-US" altLang="ko-KR" sz="1800" dirty="0">
              <a:solidFill>
                <a:srgbClr val="FF0000"/>
              </a:solidFill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57B696BA-9D58-4FF5-A464-67A34716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826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"/>
          <p:cNvSpPr txBox="1">
            <a:spLocks noGrp="1"/>
          </p:cNvSpPr>
          <p:nvPr>
            <p:ph type="title"/>
          </p:nvPr>
        </p:nvSpPr>
        <p:spPr>
          <a:xfrm>
            <a:off x="514349" y="464600"/>
            <a:ext cx="4844460" cy="577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 altLang="en-US" b="1" dirty="0" err="1">
                <a:latin typeface="Bree Serif"/>
                <a:ea typeface="Bree Serif"/>
                <a:cs typeface="Bree Serif"/>
                <a:sym typeface="Bree Serif"/>
              </a:rPr>
              <a:t>오토인코더</a:t>
            </a:r>
            <a:r>
              <a:rPr lang="ko-KR" altLang="en-US" b="1" dirty="0"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n-US" altLang="ko-KR" b="1" dirty="0">
                <a:latin typeface="Bree Serif"/>
                <a:ea typeface="Bree Serif"/>
                <a:cs typeface="Bree Serif"/>
                <a:sym typeface="Bree Serif"/>
              </a:rPr>
              <a:t>(Auto Encoder)</a:t>
            </a:r>
            <a:endParaRPr b="1" dirty="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5" name="Google Shape;165;p12"/>
          <p:cNvSpPr txBox="1"/>
          <p:nvPr/>
        </p:nvSpPr>
        <p:spPr>
          <a:xfrm>
            <a:off x="633600" y="930069"/>
            <a:ext cx="8233800" cy="386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lnSpc>
                <a:spcPct val="150000"/>
              </a:lnSpc>
              <a:buClr>
                <a:srgbClr val="233A44"/>
              </a:buClr>
              <a:buSzPts val="1800"/>
              <a:buFont typeface="Nunito ExtraBold"/>
              <a:buChar char="●"/>
              <a:defRPr/>
            </a:pPr>
            <a:r>
              <a:rPr lang="ko-KR" altLang="en-US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정의</a:t>
            </a:r>
          </a:p>
          <a:p>
            <a:pPr marL="914400" lvl="1" indent="-342900">
              <a:lnSpc>
                <a:spcPct val="150000"/>
              </a:lnSpc>
              <a:buClr>
                <a:srgbClr val="233A44"/>
              </a:buClr>
              <a:buSzPts val="1800"/>
              <a:buFont typeface="Nunito ExtraBold"/>
              <a:buChar char="○"/>
              <a:defRPr/>
            </a:pPr>
            <a:r>
              <a:rPr lang="ko-KR" altLang="en-US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데이터를 인코더로 압축하고 </a:t>
            </a:r>
            <a:r>
              <a:rPr lang="ko-KR" altLang="en-US" sz="1800" dirty="0" err="1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디코더로</a:t>
            </a:r>
            <a:r>
              <a:rPr lang="ko-KR" altLang="en-US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 복원시키는 장치</a:t>
            </a:r>
            <a:endParaRPr lang="en-US" altLang="ko-KR" sz="1800" dirty="0">
              <a:solidFill>
                <a:srgbClr val="233A44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800"/>
              <a:buFont typeface="Nunito ExtraBold"/>
              <a:buChar char="●"/>
              <a:tabLst/>
              <a:defRPr/>
            </a:pPr>
            <a:r>
              <a:rPr lang="ko-KR" altLang="en-US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구성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233A44"/>
              </a:solidFill>
              <a:effectLst/>
              <a:uLnTx/>
              <a:uFillTx/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marL="914400" lvl="1" indent="-342900">
              <a:lnSpc>
                <a:spcPct val="150000"/>
              </a:lnSpc>
              <a:buClr>
                <a:srgbClr val="233A44"/>
              </a:buClr>
              <a:buSzPts val="1800"/>
              <a:buFont typeface="Nunito ExtraBold"/>
              <a:buChar char="○"/>
              <a:defRPr/>
            </a:pPr>
            <a:r>
              <a:rPr lang="ko-KR" altLang="en-US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인코더와 </a:t>
            </a:r>
            <a:r>
              <a:rPr lang="ko-KR" altLang="en-US" sz="1800" dirty="0" err="1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디코더로</a:t>
            </a:r>
            <a:r>
              <a:rPr lang="ko-KR" altLang="en-US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 이루어짐 </a:t>
            </a:r>
            <a:endParaRPr lang="en-US" altLang="ko-KR" sz="1800" dirty="0">
              <a:solidFill>
                <a:srgbClr val="233A44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marL="914400" lvl="1" indent="-342900">
              <a:lnSpc>
                <a:spcPct val="150000"/>
              </a:lnSpc>
              <a:buClr>
                <a:srgbClr val="233A44"/>
              </a:buClr>
              <a:buSzPts val="1800"/>
              <a:buFont typeface="Nunito ExtraBold"/>
              <a:buChar char="○"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233A44"/>
                </a:solidFill>
                <a:effectLst/>
                <a:uLnTx/>
                <a:uFillTx/>
                <a:latin typeface="Nunito ExtraBold"/>
                <a:ea typeface="Nunito ExtraBold"/>
                <a:cs typeface="Nunito ExtraBold"/>
                <a:sym typeface="Wingdings" panose="05000000000000000000" pitchFamily="2" charset="2"/>
              </a:rPr>
              <a:t>(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33A44"/>
                </a:solidFill>
                <a:effectLst/>
                <a:uLnTx/>
                <a:uFillTx/>
                <a:latin typeface="Nunito ExtraBold"/>
                <a:ea typeface="Nunito ExtraBold"/>
                <a:cs typeface="Nunito ExtraBold"/>
                <a:sym typeface="Wingdings" panose="05000000000000000000" pitchFamily="2" charset="2"/>
              </a:rPr>
              <a:t>입력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233A44"/>
                </a:solidFill>
                <a:effectLst/>
                <a:uLnTx/>
                <a:uFillTx/>
                <a:latin typeface="Nunito ExtraBold"/>
                <a:ea typeface="Nunito ExtraBold"/>
                <a:cs typeface="Nunito ExtraBold"/>
                <a:sym typeface="Wingdings" panose="05000000000000000000" pitchFamily="2" charset="2"/>
              </a:rPr>
              <a:t>) </a:t>
            </a:r>
            <a:r>
              <a:rPr kumimoji="0" lang="ko-KR" alt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233A44"/>
                </a:solidFill>
                <a:effectLst/>
                <a:uLnTx/>
                <a:uFillTx/>
                <a:latin typeface="Nunito ExtraBold"/>
                <a:ea typeface="Nunito ExtraBold"/>
                <a:cs typeface="Nunito ExtraBold"/>
                <a:sym typeface="Wingdings" panose="05000000000000000000" pitchFamily="2" charset="2"/>
              </a:rPr>
              <a:t>원본이미지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33A44"/>
                </a:solidFill>
                <a:effectLst/>
                <a:uLnTx/>
                <a:uFillTx/>
                <a:latin typeface="Nunito ExtraBold"/>
                <a:ea typeface="Nunito ExtraBold"/>
                <a:cs typeface="Nunito ExtraBold"/>
                <a:sym typeface="Wingdings" panose="05000000000000000000" pitchFamily="2" charset="2"/>
              </a:rPr>
              <a:t>   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233A44"/>
                </a:solidFill>
                <a:effectLst/>
                <a:uLnTx/>
                <a:uFillTx/>
                <a:latin typeface="Nunito ExtraBold"/>
                <a:ea typeface="Nunito ExtraBold"/>
                <a:cs typeface="Nunito ExtraBold"/>
                <a:sym typeface="Wingdings" panose="05000000000000000000" pitchFamily="2" charset="2"/>
              </a:rPr>
              <a:t>(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33A44"/>
                </a:solidFill>
                <a:effectLst/>
                <a:uLnTx/>
                <a:uFillTx/>
                <a:latin typeface="Nunito ExtraBold"/>
                <a:ea typeface="Nunito ExtraBold"/>
                <a:cs typeface="Nunito ExtraBold"/>
                <a:sym typeface="Wingdings" panose="05000000000000000000" pitchFamily="2" charset="2"/>
              </a:rPr>
              <a:t>출력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233A44"/>
                </a:solidFill>
                <a:effectLst/>
                <a:uLnTx/>
                <a:uFillTx/>
                <a:latin typeface="Nunito ExtraBold"/>
                <a:ea typeface="Nunito ExtraBold"/>
                <a:cs typeface="Nunito ExtraBold"/>
                <a:sym typeface="Wingdings" panose="05000000000000000000" pitchFamily="2" charset="2"/>
              </a:rPr>
              <a:t>)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33A44"/>
                </a:solidFill>
                <a:effectLst/>
                <a:uLnTx/>
                <a:uFillTx/>
                <a:latin typeface="Nunito ExtraBold"/>
                <a:ea typeface="Nunito ExtraBold"/>
                <a:cs typeface="Nunito ExtraBold"/>
                <a:sym typeface="Wingdings" panose="05000000000000000000" pitchFamily="2" charset="2"/>
              </a:rPr>
              <a:t>원본을 재현한 이미지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233A44"/>
              </a:solidFill>
              <a:effectLst/>
              <a:uLnTx/>
              <a:uFillTx/>
              <a:latin typeface="Nunito ExtraBold"/>
              <a:ea typeface="Nunito ExtraBold"/>
              <a:cs typeface="Nunito ExtraBold"/>
              <a:sym typeface="Wingdings" panose="05000000000000000000" pitchFamily="2" charset="2"/>
            </a:endParaRPr>
          </a:p>
          <a:p>
            <a:pPr marL="914400" lvl="1" indent="-342900">
              <a:lnSpc>
                <a:spcPct val="150000"/>
              </a:lnSpc>
              <a:buClr>
                <a:srgbClr val="233A44"/>
              </a:buClr>
              <a:buSzPts val="1800"/>
              <a:buFont typeface="Nunito ExtraBold"/>
              <a:buChar char="○"/>
              <a:defRPr/>
            </a:pPr>
            <a:r>
              <a:rPr lang="ko-KR" altLang="en-US" sz="1800" dirty="0" err="1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Wingdings" panose="05000000000000000000" pitchFamily="2" charset="2"/>
              </a:rPr>
              <a:t>입력층</a:t>
            </a:r>
            <a:r>
              <a:rPr lang="ko-KR" altLang="en-US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Wingdings" panose="05000000000000000000" pitchFamily="2" charset="2"/>
              </a:rPr>
              <a:t> </a:t>
            </a:r>
            <a:r>
              <a:rPr lang="en-US" altLang="ko-KR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Wingdings" panose="05000000000000000000" pitchFamily="2" charset="2"/>
              </a:rPr>
              <a:t>= </a:t>
            </a:r>
            <a:r>
              <a:rPr lang="ko-KR" altLang="en-US" sz="1800" dirty="0" err="1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Wingdings" panose="05000000000000000000" pitchFamily="2" charset="2"/>
              </a:rPr>
              <a:t>출력층</a:t>
            </a:r>
            <a:r>
              <a:rPr lang="ko-KR" altLang="en-US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Wingdings" panose="05000000000000000000" pitchFamily="2" charset="2"/>
              </a:rPr>
              <a:t> </a:t>
            </a:r>
            <a:r>
              <a:rPr lang="en-US" altLang="ko-KR" sz="180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Wingdings" panose="05000000000000000000" pitchFamily="2" charset="2"/>
              </a:rPr>
              <a:t>&gt; </a:t>
            </a:r>
            <a:r>
              <a:rPr lang="ko-KR" altLang="en-US" sz="1800" dirty="0" err="1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Wingdings" panose="05000000000000000000" pitchFamily="2" charset="2"/>
              </a:rPr>
              <a:t>은닉층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233A44"/>
              </a:solidFill>
              <a:effectLst/>
              <a:uLnTx/>
              <a:uFillTx/>
              <a:latin typeface="Nunito ExtraBold"/>
              <a:ea typeface="Nunito ExtraBold"/>
              <a:cs typeface="Nunito ExtraBold"/>
              <a:sym typeface="Wingdings" panose="05000000000000000000" pitchFamily="2" charset="2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800"/>
              <a:buFont typeface="Nunito ExtraBold"/>
              <a:buChar char="●"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33A44"/>
                </a:solidFill>
                <a:effectLst/>
                <a:uLnTx/>
                <a:uFillTx/>
                <a:latin typeface="Nunito ExtraBold"/>
                <a:ea typeface="Nunito ExtraBold"/>
                <a:cs typeface="Nunito ExtraBold"/>
                <a:sym typeface="Nunito ExtraBold"/>
              </a:rPr>
              <a:t>특징</a:t>
            </a:r>
          </a:p>
          <a:p>
            <a:pPr marL="914400" marR="0" lvl="2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800"/>
              <a:buFont typeface="Nunito ExtraBold"/>
              <a:buChar char="○"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33A44"/>
                </a:solidFill>
                <a:effectLst/>
                <a:uLnTx/>
                <a:uFillTx/>
                <a:latin typeface="Nunito ExtraBold"/>
                <a:ea typeface="Nunito ExtraBold"/>
                <a:cs typeface="Nunito ExtraBold"/>
                <a:sym typeface="Nunito ExtraBold"/>
              </a:rPr>
              <a:t>은닉층은 원래 입력한 이미지보다 적은 </a:t>
            </a:r>
            <a:r>
              <a:rPr kumimoji="0" lang="ko-KR" alt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233A44"/>
                </a:solidFill>
                <a:effectLst/>
                <a:uLnTx/>
                <a:uFillTx/>
                <a:latin typeface="Nunito ExtraBold"/>
                <a:ea typeface="Nunito ExtraBold"/>
                <a:cs typeface="Nunito ExtraBold"/>
                <a:sym typeface="Nunito ExtraBold"/>
              </a:rPr>
              <a:t>데이터량으로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33A44"/>
                </a:solidFill>
                <a:effectLst/>
                <a:uLnTx/>
                <a:uFillTx/>
                <a:latin typeface="Nunito ExtraBold"/>
                <a:ea typeface="Nunito ExtraBold"/>
                <a:cs typeface="Nunito ExtraBold"/>
                <a:sym typeface="Nunito ExtraBold"/>
              </a:rPr>
              <a:t> 특징을 저장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233A44"/>
              </a:solidFill>
              <a:effectLst/>
              <a:uLnTx/>
              <a:uFillTx/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marL="914400" marR="0" lvl="2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800"/>
              <a:buFont typeface="Nunito ExtraBold"/>
              <a:buChar char="○"/>
              <a:tabLst/>
              <a:defRPr/>
            </a:pPr>
            <a:r>
              <a:rPr lang="ko-KR" altLang="en-US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입력과 출력이 동일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233A44"/>
              </a:solidFill>
              <a:effectLst/>
              <a:uLnTx/>
              <a:uFillTx/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732348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"/>
          <p:cNvSpPr txBox="1">
            <a:spLocks noGrp="1"/>
          </p:cNvSpPr>
          <p:nvPr>
            <p:ph type="title"/>
          </p:nvPr>
        </p:nvSpPr>
        <p:spPr>
          <a:xfrm>
            <a:off x="514349" y="464600"/>
            <a:ext cx="2138540" cy="2008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 altLang="en-US" b="1" dirty="0" err="1">
                <a:latin typeface="Bree Serif"/>
                <a:ea typeface="Bree Serif"/>
                <a:cs typeface="Bree Serif"/>
                <a:sym typeface="Bree Serif"/>
              </a:rPr>
              <a:t>오토인코더</a:t>
            </a:r>
            <a:r>
              <a:rPr lang="ko-KR" altLang="en-US" b="1" dirty="0"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n-US" altLang="ko-KR" b="1" dirty="0">
                <a:latin typeface="Bree Serif"/>
                <a:ea typeface="Bree Serif"/>
                <a:cs typeface="Bree Serif"/>
                <a:sym typeface="Bree Serif"/>
              </a:rPr>
              <a:t>(Auto Encoder)  </a:t>
            </a:r>
            <a:r>
              <a:rPr lang="ko-KR" altLang="en-US" b="1" dirty="0">
                <a:solidFill>
                  <a:schemeClr val="accent5"/>
                </a:solidFill>
                <a:latin typeface="Bree Serif"/>
                <a:ea typeface="Bree Serif"/>
                <a:cs typeface="Bree Serif"/>
                <a:sym typeface="Bree Serif"/>
              </a:rPr>
              <a:t>실습</a:t>
            </a:r>
            <a:endParaRPr b="1" dirty="0">
              <a:solidFill>
                <a:schemeClr val="accent5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5" name="Google Shape;165;p12"/>
          <p:cNvSpPr txBox="1"/>
          <p:nvPr/>
        </p:nvSpPr>
        <p:spPr>
          <a:xfrm>
            <a:off x="514349" y="2670009"/>
            <a:ext cx="1161333" cy="1055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800"/>
              <a:buFont typeface="Nunito ExtraBold"/>
              <a:buChar char="●"/>
              <a:tabLst/>
              <a:defRPr/>
            </a:pPr>
            <a:r>
              <a:rPr lang="ko-KR" altLang="en-US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실습결과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233A44"/>
              </a:solidFill>
              <a:effectLst/>
              <a:uLnTx/>
              <a:uFillTx/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74D4870-F496-421D-ABAB-72D18EECC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293" y="307311"/>
            <a:ext cx="5717358" cy="452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29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"/>
          <p:cNvSpPr txBox="1">
            <a:spLocks noGrp="1"/>
          </p:cNvSpPr>
          <p:nvPr>
            <p:ph type="title"/>
          </p:nvPr>
        </p:nvSpPr>
        <p:spPr>
          <a:xfrm>
            <a:off x="514349" y="464600"/>
            <a:ext cx="5641902" cy="577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b="1" dirty="0">
                <a:latin typeface="Bree Serif"/>
                <a:ea typeface="Bree Serif"/>
                <a:cs typeface="Bree Serif"/>
                <a:sym typeface="Bree Serif"/>
              </a:rPr>
              <a:t>VAE</a:t>
            </a:r>
            <a:r>
              <a:rPr lang="ko-KR" altLang="en-US" b="1" dirty="0"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n-US" altLang="ko-KR" b="1" dirty="0">
                <a:latin typeface="Bree Serif"/>
                <a:ea typeface="Bree Serif"/>
                <a:cs typeface="Bree Serif"/>
                <a:sym typeface="Bree Serif"/>
              </a:rPr>
              <a:t>(Variational</a:t>
            </a:r>
            <a:r>
              <a:rPr lang="ko-KR" altLang="en-US" b="1" dirty="0"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n-US" altLang="ko-KR" b="1" dirty="0">
                <a:latin typeface="Bree Serif"/>
                <a:ea typeface="Bree Serif"/>
                <a:cs typeface="Bree Serif"/>
                <a:sym typeface="Bree Serif"/>
              </a:rPr>
              <a:t>Auto</a:t>
            </a:r>
            <a:r>
              <a:rPr lang="ko-KR" altLang="en-US" b="1" dirty="0"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n-US" altLang="ko-KR" b="1" dirty="0">
                <a:latin typeface="Bree Serif"/>
                <a:ea typeface="Bree Serif"/>
                <a:cs typeface="Bree Serif"/>
                <a:sym typeface="Bree Serif"/>
              </a:rPr>
              <a:t>Encoder)</a:t>
            </a:r>
            <a:endParaRPr b="1" dirty="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5" name="Google Shape;165;p12"/>
          <p:cNvSpPr txBox="1"/>
          <p:nvPr/>
        </p:nvSpPr>
        <p:spPr>
          <a:xfrm>
            <a:off x="633600" y="1004500"/>
            <a:ext cx="8233800" cy="3482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800"/>
              <a:buFont typeface="Nunito ExtraBold"/>
              <a:buChar char="●"/>
              <a:tabLst/>
              <a:defRPr/>
            </a:pPr>
            <a:r>
              <a:rPr lang="ko-KR" altLang="en-US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특징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233A44"/>
              </a:solidFill>
              <a:effectLst/>
              <a:uLnTx/>
              <a:uFillTx/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marL="9144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800"/>
              <a:buFont typeface="Nunito ExtraBold"/>
              <a:buChar char="○"/>
              <a:tabLst/>
              <a:defRPr/>
            </a:pPr>
            <a:r>
              <a:rPr lang="ko-KR" altLang="en-US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잠재변수 부분이 확률분포임  </a:t>
            </a:r>
            <a:r>
              <a:rPr lang="en-US" altLang="ko-KR" sz="1800" dirty="0">
                <a:solidFill>
                  <a:srgbClr val="233A44"/>
                </a:solidFill>
                <a:latin typeface="Batang" panose="02030600000101010101" pitchFamily="18" charset="-127"/>
                <a:ea typeface="Batang" panose="02030600000101010101" pitchFamily="18" charset="-127"/>
                <a:cs typeface="Nunito ExtraBold"/>
                <a:sym typeface="Nunito ExtraBold"/>
              </a:rPr>
              <a:t>☞ </a:t>
            </a:r>
            <a:r>
              <a:rPr lang="ko-KR" altLang="en-US" sz="1800" dirty="0" err="1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오토인코더와의</a:t>
            </a:r>
            <a:r>
              <a:rPr lang="ko-KR" altLang="en-US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 </a:t>
            </a:r>
            <a:r>
              <a:rPr lang="ko-KR" altLang="en-US" sz="1800" dirty="0" err="1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차별점</a:t>
            </a:r>
            <a:endParaRPr lang="en-US" altLang="ko-KR" sz="1800" dirty="0">
              <a:solidFill>
                <a:srgbClr val="233A44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marL="9144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800"/>
              <a:buFont typeface="Nunito ExtraBold"/>
              <a:buChar char="○"/>
              <a:tabLst/>
              <a:defRPr/>
            </a:pPr>
            <a:r>
              <a:rPr lang="ko-KR" altLang="en-US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잠재변수를 조정하면 </a:t>
            </a:r>
            <a:r>
              <a:rPr lang="en-US" altLang="ko-KR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Wingdings" panose="05000000000000000000" pitchFamily="2" charset="2"/>
              </a:rPr>
              <a:t> </a:t>
            </a:r>
            <a:r>
              <a:rPr lang="ko-KR" altLang="en-US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Wingdings" panose="05000000000000000000" pitchFamily="2" charset="2"/>
              </a:rPr>
              <a:t>출력특성이 조정됨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233A44"/>
              </a:solidFill>
              <a:effectLst/>
              <a:uLnTx/>
              <a:uFillTx/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800"/>
              <a:buFont typeface="Nunito ExtraBold"/>
              <a:buChar char="●"/>
              <a:tabLst/>
              <a:defRPr/>
            </a:pPr>
            <a:r>
              <a:rPr lang="ko-KR" altLang="en-US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Wingdings" panose="05000000000000000000" pitchFamily="2" charset="2"/>
              </a:rPr>
              <a:t>장점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233A44"/>
              </a:solidFill>
              <a:effectLst/>
              <a:uLnTx/>
              <a:uFillTx/>
              <a:latin typeface="Nunito ExtraBold"/>
              <a:ea typeface="Nunito ExtraBold"/>
              <a:cs typeface="Nunito ExtraBold"/>
              <a:sym typeface="Wingdings" panose="05000000000000000000" pitchFamily="2" charset="2"/>
            </a:endParaRPr>
          </a:p>
          <a:p>
            <a:pPr marL="914400" marR="0" lvl="2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800"/>
              <a:buFont typeface="Nunito ExtraBold"/>
              <a:buChar char="○"/>
              <a:tabLst/>
              <a:defRPr/>
            </a:pPr>
            <a:r>
              <a:rPr lang="ko-KR" altLang="en-US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같은 입력에서도 출력이 매번 다르다</a:t>
            </a:r>
            <a:endParaRPr lang="en-US" altLang="ko-KR" sz="1800" dirty="0">
              <a:solidFill>
                <a:srgbClr val="233A44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marL="914400" marR="0" lvl="2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800"/>
              <a:buFont typeface="Nunito ExtraBold"/>
              <a:buChar char="○"/>
              <a:tabLst/>
              <a:defRPr/>
            </a:pPr>
            <a:r>
              <a:rPr lang="ko-KR" altLang="en-US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노이즈의 영향을 덜 받는다</a:t>
            </a:r>
            <a:endParaRPr lang="en-US" altLang="ko-KR" sz="1800" dirty="0">
              <a:solidFill>
                <a:srgbClr val="233A44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marL="914400" marR="0" lvl="2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800"/>
              <a:buFont typeface="Nunito ExtraBold"/>
              <a:buChar char="○"/>
              <a:tabLst/>
              <a:defRPr/>
            </a:pPr>
            <a:r>
              <a:rPr lang="ko-KR" altLang="en-US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미지의 입력에 대해서도 잘 동작한다</a:t>
            </a:r>
            <a:endParaRPr lang="en-US" altLang="ko-KR" sz="1800" dirty="0">
              <a:solidFill>
                <a:srgbClr val="233A44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marL="914400" marR="0" lvl="2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800"/>
              <a:buFont typeface="Nunito ExtraBold"/>
              <a:buChar char="○"/>
              <a:tabLst/>
              <a:defRPr/>
            </a:pPr>
            <a:r>
              <a:rPr lang="ko-KR" altLang="en-US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노이즈 제거 등에 활용</a:t>
            </a:r>
            <a:endParaRPr lang="en-US" altLang="ko-KR" sz="1800" dirty="0">
              <a:solidFill>
                <a:srgbClr val="233A44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598255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"/>
          <p:cNvSpPr txBox="1">
            <a:spLocks noGrp="1"/>
          </p:cNvSpPr>
          <p:nvPr>
            <p:ph type="title"/>
          </p:nvPr>
        </p:nvSpPr>
        <p:spPr>
          <a:xfrm>
            <a:off x="514349" y="464600"/>
            <a:ext cx="5641902" cy="577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b="1" dirty="0">
                <a:latin typeface="Bree Serif"/>
                <a:ea typeface="Bree Serif"/>
                <a:cs typeface="Bree Serif"/>
                <a:sym typeface="Bree Serif"/>
              </a:rPr>
              <a:t>VAE</a:t>
            </a:r>
            <a:r>
              <a:rPr lang="ko-KR" altLang="en-US" b="1" dirty="0"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n-US" altLang="ko-KR" b="1" dirty="0">
                <a:latin typeface="Bree Serif"/>
                <a:ea typeface="Bree Serif"/>
                <a:cs typeface="Bree Serif"/>
                <a:sym typeface="Bree Serif"/>
              </a:rPr>
              <a:t>(Variational</a:t>
            </a:r>
            <a:r>
              <a:rPr lang="ko-KR" altLang="en-US" b="1" dirty="0"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n-US" altLang="ko-KR" b="1" dirty="0">
                <a:latin typeface="Bree Serif"/>
                <a:ea typeface="Bree Serif"/>
                <a:cs typeface="Bree Serif"/>
                <a:sym typeface="Bree Serif"/>
              </a:rPr>
              <a:t>Auto</a:t>
            </a:r>
            <a:r>
              <a:rPr lang="ko-KR" altLang="en-US" b="1" dirty="0"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n-US" altLang="ko-KR" b="1" dirty="0">
                <a:latin typeface="Bree Serif"/>
                <a:ea typeface="Bree Serif"/>
                <a:cs typeface="Bree Serif"/>
                <a:sym typeface="Bree Serif"/>
              </a:rPr>
              <a:t>Encoder)</a:t>
            </a:r>
            <a:endParaRPr b="1" dirty="0">
              <a:latin typeface="Bree Serif"/>
              <a:ea typeface="Bree Serif"/>
              <a:cs typeface="Bree Serif"/>
              <a:sym typeface="Bree Serif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Google Shape;165;p12"/>
              <p:cNvSpPr txBox="1"/>
              <p:nvPr/>
            </p:nvSpPr>
            <p:spPr>
              <a:xfrm>
                <a:off x="633600" y="1004500"/>
                <a:ext cx="8233800" cy="34824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33A44"/>
                  </a:buClr>
                  <a:buSzPts val="1800"/>
                  <a:buFont typeface="Nunito ExtraBold"/>
                  <a:buChar char="●"/>
                  <a:tabLst/>
                  <a:defRPr/>
                </a:pPr>
                <a:r>
                  <a:rPr kumimoji="0" lang="ko-K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3A44"/>
                    </a:solidFill>
                    <a:effectLst/>
                    <a:uLnTx/>
                    <a:uFillTx/>
                    <a:latin typeface="Nunito ExtraBold"/>
                    <a:ea typeface="Nunito ExtraBold"/>
                    <a:cs typeface="Nunito ExtraBold"/>
                    <a:sym typeface="Nunito ExtraBold"/>
                  </a:rPr>
                  <a:t>오차정의</a:t>
                </a:r>
              </a:p>
              <a:p>
                <a:pPr marL="914400" lvl="1" indent="-342900">
                  <a:lnSpc>
                    <a:spcPct val="150000"/>
                  </a:lnSpc>
                  <a:buClr>
                    <a:srgbClr val="233A44"/>
                  </a:buClr>
                  <a:buSzPts val="1800"/>
                  <a:buFont typeface="Nunito ExtraBold"/>
                  <a:buChar char="○"/>
                  <a:defRPr/>
                </a:pPr>
                <a14:m>
                  <m:oMath xmlns:m="http://schemas.openxmlformats.org/officeDocument/2006/math">
                    <m:r>
                      <a:rPr kumimoji="0" lang="en-US" altLang="ko-KR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233A4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Nunito ExtraBold"/>
                        <a:cs typeface="Nunito ExtraBold"/>
                        <a:sym typeface="Nunito ExtraBold"/>
                      </a:rPr>
                      <m:t>𝐸</m:t>
                    </m:r>
                    <m:r>
                      <a:rPr kumimoji="0" lang="en-US" altLang="ko-KR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233A4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Nunito ExtraBold"/>
                        <a:cs typeface="Nunito ExtraBold"/>
                        <a:sym typeface="Nunito ExtraBold"/>
                      </a:rPr>
                      <m:t>=</m:t>
                    </m:r>
                    <m:sSub>
                      <m:sSubPr>
                        <m:ctrlPr>
                          <a:rPr kumimoji="0" lang="en-US" altLang="ko-KR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A4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</m:ctrlPr>
                      </m:sSubPr>
                      <m:e>
                        <m:r>
                          <a:rPr kumimoji="0" lang="en-US" altLang="ko-KR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A4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  <m:t>𝐸</m:t>
                        </m:r>
                      </m:e>
                      <m:sub>
                        <m:r>
                          <a:rPr kumimoji="0" lang="en-US" altLang="ko-KR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A4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  <m:t>𝑟𝑒𝑐</m:t>
                        </m:r>
                      </m:sub>
                    </m:sSub>
                    <m:r>
                      <a:rPr kumimoji="0" lang="en-US" altLang="ko-KR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233A4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Nunito ExtraBold"/>
                        <a:sym typeface="Nunito ExtraBold"/>
                      </a:rPr>
                      <m:t>+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rgbClr val="233A44"/>
                            </a:solidFill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rgbClr val="233A44"/>
                            </a:solidFill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  <m:t>𝐸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rgbClr val="233A44"/>
                            </a:solidFill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  <m:t>𝑟𝑒</m:t>
                        </m:r>
                        <m:r>
                          <a:rPr lang="en-US" altLang="ko-KR" sz="1800" b="0" i="1" smtClean="0">
                            <a:solidFill>
                              <a:srgbClr val="233A44"/>
                            </a:solidFill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  <m:t>𝑔</m:t>
                        </m:r>
                      </m:sub>
                    </m:sSub>
                  </m:oMath>
                </a14:m>
                <a:endPara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33A44"/>
                  </a:solidFill>
                  <a:effectLst/>
                  <a:uLnTx/>
                  <a:uFillTx/>
                  <a:latin typeface="Nunito ExtraBold"/>
                  <a:ea typeface="Nunito ExtraBold"/>
                  <a:cs typeface="Nunito ExtraBold"/>
                  <a:sym typeface="Nunito ExtraBold"/>
                </a:endParaRPr>
              </a:p>
              <a:p>
                <a:pPr marL="457200" lvl="0" indent="-342900">
                  <a:lnSpc>
                    <a:spcPct val="150000"/>
                  </a:lnSpc>
                  <a:buClr>
                    <a:srgbClr val="233A44"/>
                  </a:buClr>
                  <a:buSzPts val="1800"/>
                  <a:buFont typeface="Nunito ExtraBold"/>
                  <a:buChar char="●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rgbClr val="233A44"/>
                            </a:solidFill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rgbClr val="233A44"/>
                            </a:solidFill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  <m:t>𝐸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rgbClr val="233A44"/>
                            </a:solidFill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  <m:t>𝑟𝑒𝑐</m:t>
                        </m:r>
                      </m:sub>
                    </m:sSub>
                  </m:oMath>
                </a14:m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33A44"/>
                  </a:solidFill>
                  <a:effectLst/>
                  <a:uLnTx/>
                  <a:uFillTx/>
                  <a:latin typeface="Nunito ExtraBold"/>
                  <a:ea typeface="Nunito ExtraBold"/>
                  <a:cs typeface="Nunito ExtraBold"/>
                  <a:sym typeface="Wingdings" panose="05000000000000000000" pitchFamily="2" charset="2"/>
                </a:endParaRPr>
              </a:p>
              <a:p>
                <a:pPr marL="914400" marR="0" lvl="2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33A44"/>
                  </a:buClr>
                  <a:buSzPts val="1800"/>
                  <a:buFont typeface="Nunito ExtraBold"/>
                  <a:buChar char="○"/>
                  <a:tabLst/>
                  <a:defRPr/>
                </a:pPr>
                <a:r>
                  <a:rPr lang="ko-KR" altLang="en-US" sz="1800" dirty="0">
                    <a:solidFill>
                      <a:srgbClr val="233A44"/>
                    </a:solidFill>
                    <a:latin typeface="Nunito ExtraBold"/>
                    <a:ea typeface="Nunito ExtraBold"/>
                    <a:cs typeface="Nunito ExtraBold"/>
                    <a:sym typeface="Nunito ExtraBold"/>
                  </a:rPr>
                  <a:t>입력을 재현한 출력과 입력 간의 오차</a:t>
                </a:r>
                <a:endParaRPr lang="en-US" altLang="ko-KR" sz="1800" dirty="0">
                  <a:solidFill>
                    <a:srgbClr val="233A44"/>
                  </a:solidFill>
                  <a:latin typeface="Nunito ExtraBold"/>
                  <a:ea typeface="Nunito ExtraBold"/>
                  <a:cs typeface="Nunito ExtraBold"/>
                  <a:sym typeface="Nunito ExtraBold"/>
                </a:endParaRPr>
              </a:p>
              <a:p>
                <a:pPr marL="914400" lvl="2" indent="-342900">
                  <a:lnSpc>
                    <a:spcPct val="150000"/>
                  </a:lnSpc>
                  <a:buClr>
                    <a:srgbClr val="233A44"/>
                  </a:buClr>
                  <a:buSzPts val="1800"/>
                  <a:buFont typeface="Nunito ExtraBold"/>
                  <a:buChar char="○"/>
                  <a:defRPr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ko-KR" altLang="en-US" sz="1800" dirty="0">
                        <a:solidFill>
                          <a:srgbClr val="233A44"/>
                        </a:solidFill>
                        <a:latin typeface="Nunito ExtraBold"/>
                        <a:ea typeface="Nunito ExtraBold"/>
                        <a:cs typeface="Nunito ExtraBold"/>
                        <a:sym typeface="Wingdings" panose="05000000000000000000" pitchFamily="2" charset="2"/>
                      </a:rPr>
                      <m:t>재구성오차</m:t>
                    </m:r>
                    <m:r>
                      <m:rPr>
                        <m:nor/>
                      </m:rPr>
                      <a:rPr lang="en-US" altLang="ko-KR" sz="1800" b="0" i="0" dirty="0" smtClean="0">
                        <a:solidFill>
                          <a:srgbClr val="233A44"/>
                        </a:solidFill>
                        <a:latin typeface="Nunito ExtraBold"/>
                        <a:ea typeface="Nunito ExtraBold"/>
                        <a:cs typeface="Nunito ExtraBold"/>
                        <a:sym typeface="Wingdings" panose="05000000000000000000" pitchFamily="2" charset="2"/>
                      </a:rPr>
                      <m:t> (</m:t>
                    </m:r>
                    <m:r>
                      <m:rPr>
                        <m:nor/>
                      </m:rPr>
                      <a:rPr lang="en-US" altLang="ko-KR" sz="1800" dirty="0">
                        <a:solidFill>
                          <a:srgbClr val="233A44"/>
                        </a:solidFill>
                        <a:latin typeface="Nunito ExtraBold"/>
                        <a:ea typeface="Nunito ExtraBold"/>
                        <a:cs typeface="Nunito ExtraBold"/>
                        <a:sym typeface="Wingdings" panose="05000000000000000000" pitchFamily="2" charset="2"/>
                      </a:rPr>
                      <m:t>reconstruction</m:t>
                    </m:r>
                    <m:r>
                      <m:rPr>
                        <m:nor/>
                      </m:rPr>
                      <a:rPr lang="en-US" altLang="ko-KR" sz="1800" dirty="0">
                        <a:solidFill>
                          <a:srgbClr val="233A44"/>
                        </a:solidFill>
                        <a:latin typeface="Nunito ExtraBold"/>
                        <a:ea typeface="Nunito ExtraBold"/>
                        <a:cs typeface="Nunito ExtraBold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1800" dirty="0">
                        <a:solidFill>
                          <a:srgbClr val="233A44"/>
                        </a:solidFill>
                        <a:latin typeface="Nunito ExtraBold"/>
                        <a:ea typeface="Nunito ExtraBold"/>
                        <a:cs typeface="Nunito ExtraBold"/>
                        <a:sym typeface="Wingdings" panose="05000000000000000000" pitchFamily="2" charset="2"/>
                      </a:rPr>
                      <m:t>error</m:t>
                    </m:r>
                    <m:r>
                      <m:rPr>
                        <m:nor/>
                      </m:rPr>
                      <a:rPr lang="en-US" altLang="ko-KR" sz="1800" b="0" i="0" dirty="0" smtClean="0">
                        <a:solidFill>
                          <a:srgbClr val="233A44"/>
                        </a:solidFill>
                        <a:latin typeface="Nunito ExtraBold"/>
                        <a:ea typeface="Nunito ExtraBold"/>
                        <a:cs typeface="Nunito ExtraBold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US" altLang="ko-KR" sz="1800" b="0" i="0" dirty="0">
                  <a:solidFill>
                    <a:srgbClr val="233A44"/>
                  </a:solidFill>
                  <a:latin typeface="Nunito ExtraBold"/>
                  <a:ea typeface="Nunito ExtraBold"/>
                  <a:cs typeface="Nunito ExtraBold"/>
                  <a:sym typeface="Wingdings" panose="05000000000000000000" pitchFamily="2" charset="2"/>
                </a:endParaRPr>
              </a:p>
              <a:p>
                <a:pPr marL="914400" lvl="2" indent="-342900">
                  <a:lnSpc>
                    <a:spcPct val="150000"/>
                  </a:lnSpc>
                  <a:buClr>
                    <a:srgbClr val="233A44"/>
                  </a:buClr>
                  <a:buSzPts val="1800"/>
                  <a:buFont typeface="Nunito ExtraBold"/>
                  <a:buChar char="○"/>
                  <a:defRPr/>
                </a:pPr>
                <a:r>
                  <a:rPr lang="ko-KR" altLang="en-US" sz="1800" b="0" i="0" dirty="0" err="1">
                    <a:solidFill>
                      <a:srgbClr val="233A44"/>
                    </a:solidFill>
                    <a:latin typeface="Nunito ExtraBold"/>
                    <a:ea typeface="Nunito ExtraBold"/>
                    <a:cs typeface="Nunito ExtraBold"/>
                    <a:sym typeface="Wingdings" panose="05000000000000000000" pitchFamily="2" charset="2"/>
                  </a:rPr>
                  <a:t>교차엔트로피</a:t>
                </a:r>
                <a:r>
                  <a:rPr lang="en-US" altLang="ko-KR" sz="1800" b="0" i="0" dirty="0">
                    <a:solidFill>
                      <a:srgbClr val="233A44"/>
                    </a:solidFill>
                    <a:latin typeface="Nunito ExtraBold"/>
                    <a:ea typeface="Nunito ExtraBold"/>
                    <a:cs typeface="Nunito ExtraBold"/>
                    <a:sym typeface="Wingdings" panose="05000000000000000000" pitchFamily="2" charset="2"/>
                  </a:rPr>
                  <a:t> : </a:t>
                </a:r>
                <a:r>
                  <a:rPr lang="ko-KR" altLang="en-US" sz="1800" b="0" i="0" dirty="0">
                    <a:solidFill>
                      <a:srgbClr val="233A44"/>
                    </a:solidFill>
                    <a:latin typeface="Nunito ExtraBold"/>
                    <a:ea typeface="Nunito ExtraBold"/>
                    <a:cs typeface="Nunito ExtraBold"/>
                    <a:sym typeface="Wingdings" panose="05000000000000000000" pitchFamily="2" charset="2"/>
                  </a:rPr>
                  <a:t>두 값이 떨어져 있는 정도이며</a:t>
                </a:r>
                <a:r>
                  <a:rPr lang="en-US" altLang="ko-KR" sz="1800" b="0" i="0" dirty="0">
                    <a:solidFill>
                      <a:srgbClr val="233A44"/>
                    </a:solidFill>
                    <a:latin typeface="Nunito ExtraBold"/>
                    <a:ea typeface="Nunito ExtraBold"/>
                    <a:cs typeface="Nunito ExtraBold"/>
                    <a:sym typeface="Wingdings" panose="05000000000000000000" pitchFamily="2" charset="2"/>
                  </a:rPr>
                  <a:t> x=y </a:t>
                </a:r>
                <a:r>
                  <a:rPr lang="ko-KR" altLang="en-US" sz="1800" b="0" i="0" dirty="0">
                    <a:solidFill>
                      <a:srgbClr val="233A44"/>
                    </a:solidFill>
                    <a:latin typeface="Nunito ExtraBold"/>
                    <a:ea typeface="Nunito ExtraBold"/>
                    <a:cs typeface="Nunito ExtraBold"/>
                    <a:sym typeface="Wingdings" panose="05000000000000000000" pitchFamily="2" charset="2"/>
                  </a:rPr>
                  <a:t>시 최소</a:t>
                </a:r>
                <a:endParaRPr lang="en-US" altLang="ko-KR" sz="1800" i="1" dirty="0">
                  <a:solidFill>
                    <a:srgbClr val="233A44"/>
                  </a:solidFill>
                  <a:latin typeface="Cambria Math" panose="02040503050406030204" pitchFamily="18" charset="0"/>
                  <a:cs typeface="Nunito ExtraBold"/>
                  <a:sym typeface="Nunito ExtraBold"/>
                </a:endParaRPr>
              </a:p>
              <a:p>
                <a:pPr marL="914400" lvl="2" indent="-342900">
                  <a:lnSpc>
                    <a:spcPct val="150000"/>
                  </a:lnSpc>
                  <a:buClr>
                    <a:srgbClr val="233A44"/>
                  </a:buClr>
                  <a:buSzPts val="1800"/>
                  <a:buFont typeface="Nunito ExtraBold"/>
                  <a:buChar char="○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rgbClr val="233A44"/>
                            </a:solidFill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rgbClr val="233A44"/>
                            </a:solidFill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  <m:t>𝐸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rgbClr val="233A44"/>
                            </a:solidFill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  <m:t>𝑟𝑒𝑐</m:t>
                        </m:r>
                      </m:sub>
                    </m:sSub>
                    <m:r>
                      <a:rPr lang="en-US" altLang="ko-KR" sz="1800" b="0" i="0" smtClean="0">
                        <a:solidFill>
                          <a:srgbClr val="233A44"/>
                        </a:solidFill>
                        <a:latin typeface="Cambria Math" panose="02040503050406030204" pitchFamily="18" charset="0"/>
                        <a:cs typeface="Nunito ExtraBold"/>
                        <a:sym typeface="Nunito ExtraBold"/>
                      </a:rPr>
                      <m:t>=−</m:t>
                    </m:r>
                    <m:func>
                      <m:funcPr>
                        <m:ctrlPr>
                          <a:rPr lang="en-US" altLang="ko-KR" sz="1800" b="0" i="1" smtClean="0">
                            <a:solidFill>
                              <a:srgbClr val="233A44"/>
                            </a:solidFill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800" b="0" i="0" smtClean="0">
                            <a:solidFill>
                              <a:srgbClr val="233A44"/>
                            </a:solidFill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  <m:t>xlog</m:t>
                        </m:r>
                      </m:fName>
                      <m:e>
                        <m:r>
                          <a:rPr lang="en-US" altLang="ko-KR" sz="1800" b="0" i="1" smtClean="0">
                            <a:solidFill>
                              <a:srgbClr val="233A44"/>
                            </a:solidFill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  <m:t>𝑦</m:t>
                        </m:r>
                        <m:r>
                          <a:rPr lang="en-US" altLang="ko-KR" sz="1800" b="0" i="1" smtClean="0">
                            <a:solidFill>
                              <a:srgbClr val="233A44"/>
                            </a:solidFill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  <m:t>−(1−</m:t>
                        </m:r>
                        <m:r>
                          <a:rPr lang="en-US" altLang="ko-KR" sz="1800" b="0" i="1" smtClean="0">
                            <a:solidFill>
                              <a:srgbClr val="233A44"/>
                            </a:solidFill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  <m:t>𝑥</m:t>
                        </m:r>
                        <m:r>
                          <a:rPr lang="en-US" altLang="ko-KR" sz="1800" b="0" i="1" smtClean="0">
                            <a:solidFill>
                              <a:srgbClr val="233A44"/>
                            </a:solidFill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  <m:t>)</m:t>
                        </m:r>
                        <m:func>
                          <m:funcPr>
                            <m:ctrlPr>
                              <a:rPr lang="en-US" altLang="ko-KR" sz="1800" b="0" i="1" smtClean="0">
                                <a:solidFill>
                                  <a:srgbClr val="233A44"/>
                                </a:solidFill>
                                <a:latin typeface="Cambria Math" panose="02040503050406030204" pitchFamily="18" charset="0"/>
                                <a:cs typeface="Nunito ExtraBold"/>
                                <a:sym typeface="Nunito ExtraBold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rgbClr val="233A44"/>
                                </a:solidFill>
                                <a:latin typeface="Cambria Math" panose="02040503050406030204" pitchFamily="18" charset="0"/>
                                <a:cs typeface="Nunito ExtraBold"/>
                                <a:sym typeface="Nunito ExtraBold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ko-KR" sz="1800" b="0" i="1" smtClean="0">
                                <a:solidFill>
                                  <a:srgbClr val="233A44"/>
                                </a:solidFill>
                                <a:latin typeface="Cambria Math" panose="02040503050406030204" pitchFamily="18" charset="0"/>
                                <a:cs typeface="Nunito ExtraBold"/>
                                <a:sym typeface="Nunito ExtraBold"/>
                              </a:rPr>
                              <m:t>(1−</m:t>
                            </m:r>
                            <m:r>
                              <a:rPr lang="en-US" altLang="ko-KR" sz="1800" b="0" i="1" smtClean="0">
                                <a:solidFill>
                                  <a:srgbClr val="233A44"/>
                                </a:solidFill>
                                <a:latin typeface="Cambria Math" panose="02040503050406030204" pitchFamily="18" charset="0"/>
                                <a:cs typeface="Nunito ExtraBold"/>
                                <a:sym typeface="Nunito ExtraBold"/>
                              </a:rPr>
                              <m:t>𝑦</m:t>
                            </m:r>
                            <m:r>
                              <a:rPr lang="en-US" altLang="ko-KR" sz="1800" b="0" i="1" smtClean="0">
                                <a:solidFill>
                                  <a:srgbClr val="233A44"/>
                                </a:solidFill>
                                <a:latin typeface="Cambria Math" panose="02040503050406030204" pitchFamily="18" charset="0"/>
                                <a:cs typeface="Nunito ExtraBold"/>
                                <a:sym typeface="Nunito ExtraBold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altLang="ko-KR" sz="1800" b="0" i="0" dirty="0">
                  <a:solidFill>
                    <a:srgbClr val="233A44"/>
                  </a:solidFill>
                  <a:latin typeface="Nunito ExtraBold"/>
                  <a:ea typeface="Nunito ExtraBold"/>
                  <a:cs typeface="Nunito ExtraBold"/>
                  <a:sym typeface="Wingdings" panose="05000000000000000000" pitchFamily="2" charset="2"/>
                </a:endParaRPr>
              </a:p>
              <a:p>
                <a:pPr marL="914400" lvl="2" indent="-342900">
                  <a:lnSpc>
                    <a:spcPct val="150000"/>
                  </a:lnSpc>
                  <a:buClr>
                    <a:srgbClr val="233A44"/>
                  </a:buClr>
                  <a:buSzPts val="1800"/>
                  <a:buFont typeface="Nunito ExtraBold"/>
                  <a:buChar char="○"/>
                  <a:defRPr/>
                </a:pPr>
                <a:endPara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33A44"/>
                  </a:solidFill>
                  <a:effectLst/>
                  <a:uLnTx/>
                  <a:uFillTx/>
                  <a:latin typeface="Nunito ExtraBold"/>
                  <a:ea typeface="Nunito ExtraBold"/>
                  <a:cs typeface="Nunito ExtraBold"/>
                  <a:sym typeface="Nunito ExtraBold"/>
                </a:endParaRPr>
              </a:p>
            </p:txBody>
          </p:sp>
        </mc:Choice>
        <mc:Fallback xmlns="">
          <p:sp>
            <p:nvSpPr>
              <p:cNvPr id="165" name="Google Shape;165;p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00" y="1004500"/>
                <a:ext cx="8233800" cy="3482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8688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"/>
          <p:cNvSpPr txBox="1">
            <a:spLocks noGrp="1"/>
          </p:cNvSpPr>
          <p:nvPr>
            <p:ph type="title"/>
          </p:nvPr>
        </p:nvSpPr>
        <p:spPr>
          <a:xfrm>
            <a:off x="514349" y="464600"/>
            <a:ext cx="5641902" cy="577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b="1" dirty="0">
                <a:latin typeface="Bree Serif"/>
                <a:ea typeface="Bree Serif"/>
                <a:cs typeface="Bree Serif"/>
                <a:sym typeface="Bree Serif"/>
              </a:rPr>
              <a:t>VAE</a:t>
            </a:r>
            <a:r>
              <a:rPr lang="ko-KR" altLang="en-US" b="1" dirty="0"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n-US" altLang="ko-KR" b="1" dirty="0">
                <a:latin typeface="Bree Serif"/>
                <a:ea typeface="Bree Serif"/>
                <a:cs typeface="Bree Serif"/>
                <a:sym typeface="Bree Serif"/>
              </a:rPr>
              <a:t>(Variational</a:t>
            </a:r>
            <a:r>
              <a:rPr lang="ko-KR" altLang="en-US" b="1" dirty="0"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n-US" altLang="ko-KR" b="1" dirty="0">
                <a:latin typeface="Bree Serif"/>
                <a:ea typeface="Bree Serif"/>
                <a:cs typeface="Bree Serif"/>
                <a:sym typeface="Bree Serif"/>
              </a:rPr>
              <a:t>Auto</a:t>
            </a:r>
            <a:r>
              <a:rPr lang="ko-KR" altLang="en-US" b="1" dirty="0"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n-US" altLang="ko-KR" b="1" dirty="0">
                <a:latin typeface="Bree Serif"/>
                <a:ea typeface="Bree Serif"/>
                <a:cs typeface="Bree Serif"/>
                <a:sym typeface="Bree Serif"/>
              </a:rPr>
              <a:t>Encoder)</a:t>
            </a:r>
            <a:endParaRPr b="1" dirty="0">
              <a:latin typeface="Bree Serif"/>
              <a:ea typeface="Bree Serif"/>
              <a:cs typeface="Bree Serif"/>
              <a:sym typeface="Bree Serif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Google Shape;165;p12"/>
              <p:cNvSpPr txBox="1"/>
              <p:nvPr/>
            </p:nvSpPr>
            <p:spPr>
              <a:xfrm>
                <a:off x="633600" y="1004500"/>
                <a:ext cx="8233800" cy="34824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33A44"/>
                  </a:buClr>
                  <a:buSzPts val="1800"/>
                  <a:buFont typeface="Nunito ExtraBold"/>
                  <a:buChar char="●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A4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</m:ctrlPr>
                      </m:sSubPr>
                      <m:e>
                        <m:r>
                          <a:rPr kumimoji="0" lang="en-US" altLang="ko-KR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233A4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  <m:t>𝐸</m:t>
                        </m:r>
                      </m:e>
                      <m:sub>
                        <m:r>
                          <a:rPr kumimoji="0" lang="en-US" altLang="ko-KR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233A4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  <m:t>𝑟𝑒𝑔</m:t>
                        </m:r>
                      </m:sub>
                    </m:sSub>
                  </m:oMath>
                </a14:m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33A44"/>
                  </a:solidFill>
                  <a:effectLst/>
                  <a:uLnTx/>
                  <a:uFillTx/>
                  <a:latin typeface="Nunito ExtraBold"/>
                  <a:ea typeface="Nunito ExtraBold"/>
                  <a:cs typeface="Nunito ExtraBold"/>
                  <a:sym typeface="Wingdings" panose="05000000000000000000" pitchFamily="2" charset="2"/>
                </a:endParaRPr>
              </a:p>
              <a:p>
                <a:pPr marL="914400" marR="0" lvl="2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33A44"/>
                  </a:buClr>
                  <a:buSzPts val="1800"/>
                  <a:buFont typeface="Nunito ExtraBold"/>
                  <a:buChar char="○"/>
                  <a:tabLst/>
                  <a:defRPr/>
                </a:pPr>
                <a:r>
                  <a:rPr kumimoji="0" lang="ko-K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3A44"/>
                    </a:solidFill>
                    <a:effectLst/>
                    <a:uLnTx/>
                    <a:uFillTx/>
                    <a:latin typeface="Nunito ExtraBold"/>
                    <a:ea typeface="Nunito ExtraBold"/>
                    <a:cs typeface="Nunito ExtraBold"/>
                    <a:sym typeface="Nunito ExtraBold"/>
                  </a:rPr>
                  <a:t>잠재변수는 학습이 진행되면 </a:t>
                </a:r>
                <a:r>
                  <a:rPr kumimoji="0" lang="en-US" altLang="ko-K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3A44"/>
                    </a:solidFill>
                    <a:effectLst/>
                    <a:uLnTx/>
                    <a:uFillTx/>
                    <a:latin typeface="Nunito ExtraBold"/>
                    <a:ea typeface="Nunito ExtraBold"/>
                    <a:cs typeface="Nunito ExtraBold"/>
                    <a:sym typeface="Nunito ExtraBold"/>
                  </a:rPr>
                  <a:t>0</a:t>
                </a:r>
                <a:r>
                  <a:rPr kumimoji="0" lang="ko-K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3A44"/>
                    </a:solidFill>
                    <a:effectLst/>
                    <a:uLnTx/>
                    <a:uFillTx/>
                    <a:latin typeface="Nunito ExtraBold"/>
                    <a:ea typeface="Nunito ExtraBold"/>
                    <a:cs typeface="Nunito ExtraBold"/>
                    <a:sym typeface="Nunito ExtraBold"/>
                  </a:rPr>
                  <a:t>에서 멀어지는 경향이 발생</a:t>
                </a:r>
                <a:br>
                  <a:rPr kumimoji="0" lang="en-US" altLang="ko-K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3A44"/>
                    </a:solidFill>
                    <a:effectLst/>
                    <a:uLnTx/>
                    <a:uFillTx/>
                    <a:latin typeface="Nunito ExtraBold"/>
                    <a:ea typeface="Nunito ExtraBold"/>
                    <a:cs typeface="Nunito ExtraBold"/>
                    <a:sym typeface="Nunito ExtraBold"/>
                  </a:rPr>
                </a:br>
                <a:r>
                  <a:rPr kumimoji="0" lang="en-US" altLang="ko-K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3A44"/>
                    </a:solidFill>
                    <a:effectLst/>
                    <a:uLnTx/>
                    <a:uFillTx/>
                    <a:latin typeface="Nunito ExtraBold"/>
                    <a:ea typeface="Nunito ExtraBold"/>
                    <a:cs typeface="Nunito ExtraBold"/>
                    <a:sym typeface="Nunito ExtraBold"/>
                  </a:rPr>
                  <a:t>☞ </a:t>
                </a:r>
                <a:r>
                  <a:rPr kumimoji="0" lang="ko-K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3A44"/>
                    </a:solidFill>
                    <a:effectLst/>
                    <a:uLnTx/>
                    <a:uFillTx/>
                    <a:latin typeface="Nunito ExtraBold"/>
                    <a:ea typeface="Nunito ExtraBold"/>
                    <a:cs typeface="Nunito ExtraBold"/>
                    <a:sym typeface="Nunito ExtraBold"/>
                  </a:rPr>
                  <a:t>이러한 발산을 방지하기 위해 </a:t>
                </a:r>
                <a:r>
                  <a:rPr kumimoji="0" lang="ko-KR" alt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33A44"/>
                    </a:solidFill>
                    <a:effectLst/>
                    <a:uLnTx/>
                    <a:uFillTx/>
                    <a:latin typeface="Nunito ExtraBold"/>
                    <a:ea typeface="Nunito ExtraBold"/>
                    <a:cs typeface="Nunito ExtraBold"/>
                    <a:sym typeface="Nunito ExtraBold"/>
                  </a:rPr>
                  <a:t>규제화항</a:t>
                </a:r>
                <a:r>
                  <a:rPr kumimoji="0" lang="ko-K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3A44"/>
                    </a:solidFill>
                    <a:effectLst/>
                    <a:uLnTx/>
                    <a:uFillTx/>
                    <a:latin typeface="Nunito ExtraBold"/>
                    <a:ea typeface="Nunito ExtraBold"/>
                    <a:cs typeface="Nunito ExtraBold"/>
                    <a:sym typeface="Nunito ExtraBold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233A4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</m:ctrlPr>
                      </m:sSubPr>
                      <m:e>
                        <m:r>
                          <a:rPr kumimoji="0" lang="en-US" altLang="ko-KR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233A4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  <m:t>𝐸</m:t>
                        </m:r>
                      </m:e>
                      <m:sub>
                        <m:r>
                          <a:rPr kumimoji="0" lang="en-US" altLang="ko-KR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233A4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  <m:t>𝑟𝑒𝑔</m:t>
                        </m:r>
                      </m:sub>
                    </m:sSub>
                  </m:oMath>
                </a14:m>
                <a:r>
                  <a:rPr kumimoji="0" lang="en-US" altLang="ko-K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3A44"/>
                    </a:solidFill>
                    <a:effectLst/>
                    <a:uLnTx/>
                    <a:uFillTx/>
                    <a:latin typeface="Nunito ExtraBold"/>
                    <a:ea typeface="Nunito ExtraBold"/>
                    <a:cs typeface="Nunito ExtraBold"/>
                    <a:sym typeface="Nunito ExtraBold"/>
                  </a:rPr>
                  <a:t> </a:t>
                </a:r>
                <a:r>
                  <a:rPr kumimoji="0" lang="ko-K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3A44"/>
                    </a:solidFill>
                    <a:effectLst/>
                    <a:uLnTx/>
                    <a:uFillTx/>
                    <a:latin typeface="Nunito ExtraBold"/>
                    <a:ea typeface="Nunito ExtraBold"/>
                    <a:cs typeface="Nunito ExtraBold"/>
                    <a:sym typeface="Nunito ExtraBold"/>
                  </a:rPr>
                  <a:t>투입</a:t>
                </a:r>
                <a:endPara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33A44"/>
                  </a:solidFill>
                  <a:effectLst/>
                  <a:uLnTx/>
                  <a:uFillTx/>
                  <a:latin typeface="Nunito ExtraBold"/>
                  <a:ea typeface="Nunito ExtraBold"/>
                  <a:cs typeface="Nunito ExtraBold"/>
                  <a:sym typeface="Nunito ExtraBold"/>
                </a:endParaRPr>
              </a:p>
              <a:p>
                <a:pPr marL="914400" lvl="2" indent="-342900">
                  <a:lnSpc>
                    <a:spcPct val="150000"/>
                  </a:lnSpc>
                  <a:buClr>
                    <a:srgbClr val="233A44"/>
                  </a:buClr>
                  <a:buSzPts val="1800"/>
                  <a:buFont typeface="Nunito ExtraBold"/>
                  <a:buChar char="○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rgbClr val="233A44"/>
                            </a:solidFill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rgbClr val="233A44"/>
                            </a:solidFill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  <m:t>𝐸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rgbClr val="233A44"/>
                            </a:solidFill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  <m:t>𝑟𝑒</m:t>
                        </m:r>
                        <m:r>
                          <a:rPr lang="en-US" altLang="ko-KR" sz="1800" b="0" i="1" smtClean="0">
                            <a:solidFill>
                              <a:srgbClr val="233A44"/>
                            </a:solidFill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  <m:t>𝑔</m:t>
                        </m:r>
                      </m:sub>
                    </m:sSub>
                    <m:r>
                      <a:rPr lang="en-US" altLang="ko-KR" sz="1800">
                        <a:solidFill>
                          <a:srgbClr val="233A44"/>
                        </a:solidFill>
                        <a:latin typeface="Cambria Math" panose="02040503050406030204" pitchFamily="18" charset="0"/>
                        <a:cs typeface="Nunito ExtraBold"/>
                        <a:sym typeface="Nunito ExtraBold"/>
                      </a:rPr>
                      <m:t>=−</m:t>
                    </m:r>
                    <m:f>
                      <m:fPr>
                        <m:ctrlPr>
                          <a:rPr lang="en-US" altLang="ko-KR" sz="1800" i="1" smtClean="0">
                            <a:solidFill>
                              <a:srgbClr val="233A44"/>
                            </a:solidFill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</m:ctrlPr>
                      </m:fPr>
                      <m:num>
                        <m:r>
                          <a:rPr lang="en-US" altLang="ko-KR" sz="1800" b="0" i="1" smtClean="0">
                            <a:solidFill>
                              <a:srgbClr val="233A44"/>
                            </a:solidFill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  <m:t>1</m:t>
                        </m:r>
                      </m:num>
                      <m:den>
                        <m:r>
                          <a:rPr lang="en-US" altLang="ko-KR" sz="1800" b="0" i="1" smtClean="0">
                            <a:solidFill>
                              <a:srgbClr val="233A44"/>
                            </a:solidFill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  <m:t>2</m:t>
                        </m:r>
                      </m:den>
                    </m:f>
                    <m:r>
                      <a:rPr lang="en-US" altLang="ko-KR" sz="1800" b="0" i="1" smtClean="0">
                        <a:solidFill>
                          <a:srgbClr val="233A44"/>
                        </a:solidFill>
                        <a:latin typeface="Cambria Math" panose="02040503050406030204" pitchFamily="18" charset="0"/>
                        <a:cs typeface="Nunito ExtraBold"/>
                        <a:sym typeface="Nunito ExtraBold"/>
                      </a:rPr>
                      <m:t>(1+</m:t>
                    </m:r>
                    <m:func>
                      <m:funcPr>
                        <m:ctrlPr>
                          <a:rPr lang="en-US" altLang="ko-KR" sz="1800" i="1" smtClean="0">
                            <a:solidFill>
                              <a:srgbClr val="233A44"/>
                            </a:solidFill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800">
                            <a:solidFill>
                              <a:srgbClr val="233A44"/>
                            </a:solidFill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  <m:t>log</m:t>
                        </m:r>
                      </m:fName>
                      <m:e>
                        <m:sSup>
                          <m:sSupPr>
                            <m:ctrlPr>
                              <a:rPr lang="en-US" altLang="ko-KR" sz="1800" i="1" smtClean="0">
                                <a:solidFill>
                                  <a:srgbClr val="233A44"/>
                                </a:solidFill>
                                <a:latin typeface="Cambria Math" panose="02040503050406030204" pitchFamily="18" charset="0"/>
                                <a:cs typeface="Nunito ExtraBold"/>
                                <a:sym typeface="Nunito ExtraBold"/>
                              </a:rPr>
                            </m:ctrlPr>
                          </m:sSupPr>
                          <m:e>
                            <m:r>
                              <a:rPr lang="ko-KR" altLang="en-US" sz="1800" i="1" smtClean="0">
                                <a:solidFill>
                                  <a:srgbClr val="233A44"/>
                                </a:solidFill>
                                <a:latin typeface="Cambria Math" panose="02040503050406030204" pitchFamily="18" charset="0"/>
                                <a:cs typeface="Nunito ExtraBold"/>
                                <a:sym typeface="Nunito ExtraBold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sz="1800" b="0" i="1" smtClean="0">
                                <a:solidFill>
                                  <a:srgbClr val="233A44"/>
                                </a:solidFill>
                                <a:latin typeface="Cambria Math" panose="02040503050406030204" pitchFamily="18" charset="0"/>
                                <a:cs typeface="Nunito ExtraBold"/>
                                <a:sym typeface="Nunito ExtraBold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1800" i="1">
                            <a:solidFill>
                              <a:srgbClr val="233A44"/>
                            </a:solidFill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  <m:t>−</m:t>
                        </m:r>
                        <m:sSup>
                          <m:sSupPr>
                            <m:ctrlPr>
                              <a:rPr lang="en-US" altLang="ko-KR" sz="1800" i="1">
                                <a:solidFill>
                                  <a:srgbClr val="233A44"/>
                                </a:solidFill>
                                <a:latin typeface="Cambria Math" panose="02040503050406030204" pitchFamily="18" charset="0"/>
                                <a:cs typeface="Nunito ExtraBold"/>
                                <a:sym typeface="Nunito ExtraBold"/>
                              </a:rPr>
                            </m:ctrlPr>
                          </m:sSupPr>
                          <m:e>
                            <m:r>
                              <a:rPr lang="ko-KR" altLang="en-US" sz="1800" i="1" smtClean="0">
                                <a:solidFill>
                                  <a:srgbClr val="233A44"/>
                                </a:solidFill>
                                <a:latin typeface="Cambria Math" panose="02040503050406030204" pitchFamily="18" charset="0"/>
                                <a:cs typeface="Nunito ExtraBold"/>
                                <a:sym typeface="Nunito ExtraBold"/>
                              </a:rPr>
                              <m:t>𝜇</m:t>
                            </m:r>
                          </m:e>
                          <m:sup>
                            <m:r>
                              <a:rPr lang="en-US" altLang="ko-KR" sz="1800" i="1">
                                <a:solidFill>
                                  <a:srgbClr val="233A44"/>
                                </a:solidFill>
                                <a:latin typeface="Cambria Math" panose="02040503050406030204" pitchFamily="18" charset="0"/>
                                <a:cs typeface="Nunito ExtraBold"/>
                                <a:sym typeface="Nunito ExtraBold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1800" b="0" i="1" smtClean="0">
                            <a:solidFill>
                              <a:srgbClr val="233A44"/>
                            </a:solidFill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  <m:t>−</m:t>
                        </m:r>
                        <m:sSup>
                          <m:sSupPr>
                            <m:ctrlPr>
                              <a:rPr lang="en-US" altLang="ko-KR" sz="1800" i="1">
                                <a:solidFill>
                                  <a:srgbClr val="233A44"/>
                                </a:solidFill>
                                <a:latin typeface="Cambria Math" panose="02040503050406030204" pitchFamily="18" charset="0"/>
                                <a:cs typeface="Nunito ExtraBold"/>
                                <a:sym typeface="Nunito ExtraBold"/>
                              </a:rPr>
                            </m:ctrlPr>
                          </m:sSupPr>
                          <m:e>
                            <m:r>
                              <a:rPr lang="ko-KR" altLang="en-US" sz="1800" i="1">
                                <a:solidFill>
                                  <a:srgbClr val="233A44"/>
                                </a:solidFill>
                                <a:latin typeface="Cambria Math" panose="02040503050406030204" pitchFamily="18" charset="0"/>
                                <a:cs typeface="Nunito ExtraBold"/>
                                <a:sym typeface="Nunito ExtraBold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sz="1800" i="1">
                                <a:solidFill>
                                  <a:srgbClr val="233A44"/>
                                </a:solidFill>
                                <a:latin typeface="Cambria Math" panose="02040503050406030204" pitchFamily="18" charset="0"/>
                                <a:cs typeface="Nunito ExtraBold"/>
                                <a:sym typeface="Nunito ExtraBold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1800" b="0" i="1" smtClean="0">
                            <a:solidFill>
                              <a:srgbClr val="233A44"/>
                            </a:solidFill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  <m:t>)</m:t>
                        </m:r>
                      </m:e>
                    </m:func>
                  </m:oMath>
                </a14:m>
                <a:endParaRPr lang="en-US" altLang="ko-KR" sz="1800" dirty="0">
                  <a:solidFill>
                    <a:srgbClr val="233A44"/>
                  </a:solidFill>
                  <a:latin typeface="Nunito ExtraBold"/>
                  <a:ea typeface="Nunito ExtraBold"/>
                  <a:cs typeface="Nunito ExtraBold"/>
                  <a:sym typeface="Wingdings" panose="05000000000000000000" pitchFamily="2" charset="2"/>
                </a:endParaRPr>
              </a:p>
              <a:p>
                <a:pPr marL="914400" lvl="2" indent="-342900">
                  <a:lnSpc>
                    <a:spcPct val="150000"/>
                  </a:lnSpc>
                  <a:buClr>
                    <a:srgbClr val="233A44"/>
                  </a:buClr>
                  <a:buSzPts val="1800"/>
                  <a:buFont typeface="Nunito ExtraBold"/>
                  <a:buChar char="○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rgbClr val="233A44"/>
                            </a:solidFill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rgbClr val="233A44"/>
                            </a:solidFill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  <m:t>𝐸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rgbClr val="233A44"/>
                            </a:solidFill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  <m:t>𝑟𝑒𝑔</m:t>
                        </m:r>
                      </m:sub>
                    </m:sSub>
                    <m:r>
                      <a:rPr lang="en-US" altLang="ko-KR" sz="1800" i="1">
                        <a:solidFill>
                          <a:srgbClr val="233A44"/>
                        </a:solidFill>
                        <a:latin typeface="Cambria Math" panose="02040503050406030204" pitchFamily="18" charset="0"/>
                        <a:cs typeface="Nunito ExtraBold"/>
                        <a:sym typeface="Nunito ExtraBold"/>
                      </a:rPr>
                      <m:t> </m:t>
                    </m:r>
                    <m:r>
                      <a:rPr lang="ko-KR" altLang="en-US" sz="1800" i="1" smtClean="0">
                        <a:solidFill>
                          <a:srgbClr val="233A44"/>
                        </a:solidFill>
                        <a:latin typeface="Cambria Math" panose="02040503050406030204" pitchFamily="18" charset="0"/>
                        <a:cs typeface="Nunito ExtraBold"/>
                        <a:sym typeface="Nunito ExtraBold"/>
                      </a:rPr>
                      <m:t>는</m:t>
                    </m:r>
                  </m:oMath>
                </a14:m>
                <a:r>
                  <a:rPr lang="ko-KR" altLang="en-US" sz="1800" dirty="0">
                    <a:solidFill>
                      <a:srgbClr val="233A44"/>
                    </a:solidFill>
                    <a:latin typeface="Nunito ExtraBold"/>
                    <a:ea typeface="Nunito ExtraBold"/>
                    <a:cs typeface="Nunito ExtraBold"/>
                    <a:sym typeface="Wingdings" panose="05000000000000000000" pitchFamily="2" charset="2"/>
                  </a:rPr>
                  <a:t> 표준편차</a:t>
                </a:r>
                <a:r>
                  <a:rPr lang="en-US" altLang="ko-KR" sz="1800" dirty="0">
                    <a:solidFill>
                      <a:srgbClr val="233A44"/>
                    </a:solidFill>
                    <a:latin typeface="Nunito ExtraBold"/>
                    <a:ea typeface="Nunito ExtraBold"/>
                    <a:cs typeface="Nunito ExtraBold"/>
                    <a:sym typeface="Wingdings" panose="05000000000000000000" pitchFamily="2" charset="2"/>
                  </a:rPr>
                  <a:t>(</a:t>
                </a:r>
                <a14:m>
                  <m:oMath xmlns:m="http://schemas.openxmlformats.org/officeDocument/2006/math">
                    <m:r>
                      <a:rPr lang="ko-KR" altLang="en-US" sz="1800" i="1" smtClean="0">
                        <a:solidFill>
                          <a:srgbClr val="233A44"/>
                        </a:solidFill>
                        <a:latin typeface="Cambria Math" panose="02040503050406030204" pitchFamily="18" charset="0"/>
                        <a:ea typeface="Nunito ExtraBold"/>
                        <a:cs typeface="Nunito ExtraBold"/>
                        <a:sym typeface="Wingdings" panose="05000000000000000000" pitchFamily="2" charset="2"/>
                      </a:rPr>
                      <m:t>𝜎</m:t>
                    </m:r>
                  </m:oMath>
                </a14:m>
                <a:r>
                  <a:rPr lang="en-US" altLang="ko-KR" sz="1800" dirty="0">
                    <a:solidFill>
                      <a:srgbClr val="233A44"/>
                    </a:solidFill>
                    <a:latin typeface="Nunito ExtraBold"/>
                    <a:ea typeface="Nunito ExtraBold"/>
                    <a:cs typeface="Nunito ExtraBold"/>
                    <a:sym typeface="Wingdings" panose="05000000000000000000" pitchFamily="2" charset="2"/>
                  </a:rPr>
                  <a:t>)=1, </a:t>
                </a:r>
                <a:r>
                  <a:rPr lang="ko-KR" altLang="en-US" sz="1800" dirty="0">
                    <a:solidFill>
                      <a:srgbClr val="233A44"/>
                    </a:solidFill>
                    <a:latin typeface="Nunito ExtraBold"/>
                    <a:ea typeface="Nunito ExtraBold"/>
                    <a:cs typeface="Nunito ExtraBold"/>
                    <a:sym typeface="Wingdings" panose="05000000000000000000" pitchFamily="2" charset="2"/>
                  </a:rPr>
                  <a:t>평균</a:t>
                </a:r>
                <a:r>
                  <a:rPr lang="en-US" altLang="ko-KR" sz="1800" dirty="0">
                    <a:solidFill>
                      <a:srgbClr val="233A44"/>
                    </a:solidFill>
                    <a:latin typeface="Nunito ExtraBold"/>
                    <a:ea typeface="Nunito ExtraBold"/>
                    <a:cs typeface="Nunito ExtraBold"/>
                    <a:sym typeface="Wingdings" panose="05000000000000000000" pitchFamily="2" charset="2"/>
                  </a:rPr>
                  <a:t>(</a:t>
                </a:r>
                <a14:m>
                  <m:oMath xmlns:m="http://schemas.openxmlformats.org/officeDocument/2006/math">
                    <m:r>
                      <a:rPr lang="ko-KR" altLang="en-US" sz="1800" i="1" smtClean="0">
                        <a:solidFill>
                          <a:srgbClr val="233A44"/>
                        </a:solidFill>
                        <a:latin typeface="Cambria Math" panose="02040503050406030204" pitchFamily="18" charset="0"/>
                        <a:ea typeface="Nunito ExtraBold"/>
                        <a:cs typeface="Nunito ExtraBold"/>
                        <a:sym typeface="Wingdings" panose="05000000000000000000" pitchFamily="2" charset="2"/>
                      </a:rPr>
                      <m:t>𝜇</m:t>
                    </m:r>
                  </m:oMath>
                </a14:m>
                <a:r>
                  <a:rPr lang="en-US" altLang="ko-KR" sz="1800" dirty="0">
                    <a:solidFill>
                      <a:srgbClr val="233A44"/>
                    </a:solidFill>
                    <a:latin typeface="Nunito ExtraBold"/>
                    <a:ea typeface="Nunito ExtraBold"/>
                    <a:cs typeface="Nunito ExtraBold"/>
                    <a:sym typeface="Wingdings" panose="05000000000000000000" pitchFamily="2" charset="2"/>
                  </a:rPr>
                  <a:t>)=0 </a:t>
                </a:r>
                <a:r>
                  <a:rPr lang="ko-KR" altLang="en-US" sz="1800" dirty="0">
                    <a:solidFill>
                      <a:srgbClr val="233A44"/>
                    </a:solidFill>
                    <a:latin typeface="Nunito ExtraBold"/>
                    <a:ea typeface="Nunito ExtraBold"/>
                    <a:cs typeface="Nunito ExtraBold"/>
                    <a:sym typeface="Wingdings" panose="05000000000000000000" pitchFamily="2" charset="2"/>
                  </a:rPr>
                  <a:t>일 때 최소값 </a:t>
                </a:r>
                <a:r>
                  <a:rPr lang="en-US" altLang="ko-KR" sz="1800" dirty="0">
                    <a:solidFill>
                      <a:srgbClr val="233A44"/>
                    </a:solidFill>
                    <a:latin typeface="Nunito ExtraBold"/>
                    <a:ea typeface="Nunito ExtraBold"/>
                    <a:cs typeface="Nunito ExtraBold"/>
                    <a:sym typeface="Wingdings" panose="05000000000000000000" pitchFamily="2" charset="2"/>
                  </a:rPr>
                  <a:t>0</a:t>
                </a:r>
                <a:r>
                  <a:rPr lang="ko-KR" altLang="en-US" sz="1800" dirty="0">
                    <a:solidFill>
                      <a:srgbClr val="233A44"/>
                    </a:solidFill>
                    <a:latin typeface="Nunito ExtraBold"/>
                    <a:ea typeface="Nunito ExtraBold"/>
                    <a:cs typeface="Nunito ExtraBold"/>
                    <a:sym typeface="Wingdings" panose="05000000000000000000" pitchFamily="2" charset="2"/>
                  </a:rPr>
                  <a:t>이 됨</a:t>
                </a:r>
                <a:endParaRPr lang="en-US" altLang="ko-KR" sz="1800" dirty="0">
                  <a:solidFill>
                    <a:srgbClr val="233A44"/>
                  </a:solidFill>
                  <a:latin typeface="Nunito ExtraBold"/>
                  <a:ea typeface="Nunito ExtraBold"/>
                  <a:cs typeface="Nunito ExtraBold"/>
                  <a:sym typeface="Wingdings" panose="05000000000000000000" pitchFamily="2" charset="2"/>
                </a:endParaRPr>
              </a:p>
              <a:p>
                <a:pPr marL="914400" lvl="2" indent="-342900">
                  <a:lnSpc>
                    <a:spcPct val="150000"/>
                  </a:lnSpc>
                  <a:buClr>
                    <a:srgbClr val="233A44"/>
                  </a:buClr>
                  <a:buSzPts val="1800"/>
                  <a:buFont typeface="Nunito ExtraBold"/>
                  <a:buChar char="○"/>
                  <a:defRPr/>
                </a:pPr>
                <a:r>
                  <a:rPr lang="ko-KR" altLang="en-US" sz="1800" dirty="0">
                    <a:solidFill>
                      <a:srgbClr val="233A44"/>
                    </a:solidFill>
                    <a:latin typeface="Nunito ExtraBold"/>
                    <a:ea typeface="Nunito ExtraBold"/>
                    <a:cs typeface="Nunito ExtraBold"/>
                    <a:sym typeface="Wingdings" panose="05000000000000000000" pitchFamily="2" charset="2"/>
                  </a:rPr>
                  <a:t>잠재변수가 표준편차</a:t>
                </a:r>
                <a:r>
                  <a:rPr lang="en-US" altLang="ko-KR" sz="1800" dirty="0">
                    <a:solidFill>
                      <a:srgbClr val="233A44"/>
                    </a:solidFill>
                    <a:latin typeface="Nunito ExtraBold"/>
                    <a:ea typeface="Nunito ExtraBold"/>
                    <a:cs typeface="Nunito ExtraBold"/>
                    <a:sym typeface="Wingdings" panose="05000000000000000000" pitchFamily="2" charset="2"/>
                  </a:rPr>
                  <a:t>1, </a:t>
                </a:r>
                <a:r>
                  <a:rPr lang="ko-KR" altLang="en-US" sz="1800" dirty="0">
                    <a:solidFill>
                      <a:srgbClr val="233A44"/>
                    </a:solidFill>
                    <a:latin typeface="Nunito ExtraBold"/>
                    <a:ea typeface="Nunito ExtraBold"/>
                    <a:cs typeface="Nunito ExtraBold"/>
                    <a:sym typeface="Wingdings" panose="05000000000000000000" pitchFamily="2" charset="2"/>
                  </a:rPr>
                  <a:t>평균</a:t>
                </a:r>
                <a:r>
                  <a:rPr lang="en-US" altLang="ko-KR" sz="1800" dirty="0">
                    <a:solidFill>
                      <a:srgbClr val="233A44"/>
                    </a:solidFill>
                    <a:latin typeface="Nunito ExtraBold"/>
                    <a:ea typeface="Nunito ExtraBold"/>
                    <a:cs typeface="Nunito ExtraBold"/>
                    <a:sym typeface="Wingdings" panose="05000000000000000000" pitchFamily="2" charset="2"/>
                  </a:rPr>
                  <a:t>0</a:t>
                </a:r>
                <a:r>
                  <a:rPr lang="ko-KR" altLang="en-US" sz="1800" dirty="0">
                    <a:solidFill>
                      <a:srgbClr val="233A44"/>
                    </a:solidFill>
                    <a:latin typeface="Nunito ExtraBold"/>
                    <a:ea typeface="Nunito ExtraBold"/>
                    <a:cs typeface="Nunito ExtraBold"/>
                    <a:sym typeface="Wingdings" panose="05000000000000000000" pitchFamily="2" charset="2"/>
                  </a:rPr>
                  <a:t>과 얼마나 떨어져 있는지를 나타냄</a:t>
                </a:r>
                <a:endParaRPr lang="en-US" altLang="ko-KR" sz="1800" dirty="0">
                  <a:solidFill>
                    <a:srgbClr val="233A44"/>
                  </a:solidFill>
                  <a:latin typeface="Nunito ExtraBold"/>
                  <a:ea typeface="Nunito ExtraBold"/>
                  <a:cs typeface="Nunito ExtraBold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65" name="Google Shape;165;p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00" y="1004500"/>
                <a:ext cx="8233800" cy="3482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9532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"/>
          <p:cNvSpPr txBox="1">
            <a:spLocks noGrp="1"/>
          </p:cNvSpPr>
          <p:nvPr>
            <p:ph type="title"/>
          </p:nvPr>
        </p:nvSpPr>
        <p:spPr>
          <a:xfrm>
            <a:off x="514349" y="464600"/>
            <a:ext cx="5641902" cy="577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b="1" dirty="0">
                <a:latin typeface="Bree Serif"/>
                <a:ea typeface="Bree Serif"/>
                <a:cs typeface="Bree Serif"/>
                <a:sym typeface="Bree Serif"/>
              </a:rPr>
              <a:t>VAE</a:t>
            </a:r>
            <a:r>
              <a:rPr lang="ko-KR" altLang="en-US" b="1" dirty="0"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n-US" altLang="ko-KR" b="1" dirty="0">
                <a:latin typeface="Bree Serif"/>
                <a:ea typeface="Bree Serif"/>
                <a:cs typeface="Bree Serif"/>
                <a:sym typeface="Bree Serif"/>
              </a:rPr>
              <a:t>(Variational</a:t>
            </a:r>
            <a:r>
              <a:rPr lang="ko-KR" altLang="en-US" b="1" dirty="0"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n-US" altLang="ko-KR" b="1" dirty="0">
                <a:latin typeface="Bree Serif"/>
                <a:ea typeface="Bree Serif"/>
                <a:cs typeface="Bree Serif"/>
                <a:sym typeface="Bree Serif"/>
              </a:rPr>
              <a:t>Auto</a:t>
            </a:r>
            <a:r>
              <a:rPr lang="ko-KR" altLang="en-US" b="1" dirty="0"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n-US" altLang="ko-KR" b="1" dirty="0">
                <a:latin typeface="Bree Serif"/>
                <a:ea typeface="Bree Serif"/>
                <a:cs typeface="Bree Serif"/>
                <a:sym typeface="Bree Serif"/>
              </a:rPr>
              <a:t>Encoder)</a:t>
            </a:r>
            <a:endParaRPr b="1" dirty="0">
              <a:latin typeface="Bree Serif"/>
              <a:ea typeface="Bree Serif"/>
              <a:cs typeface="Bree Serif"/>
              <a:sym typeface="Bree Serif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Google Shape;165;p12"/>
              <p:cNvSpPr txBox="1"/>
              <p:nvPr/>
            </p:nvSpPr>
            <p:spPr>
              <a:xfrm>
                <a:off x="633600" y="1004500"/>
                <a:ext cx="8233800" cy="34824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33A44"/>
                  </a:buClr>
                  <a:buSzPts val="1800"/>
                  <a:buFont typeface="Nunito ExtraBold"/>
                  <a:buChar char="●"/>
                  <a:tabLst/>
                  <a:defRPr/>
                </a:pPr>
                <a:r>
                  <a:rPr lang="ko-KR" altLang="en-US" sz="1800" dirty="0">
                    <a:solidFill>
                      <a:srgbClr val="233A44"/>
                    </a:solidFill>
                    <a:latin typeface="Nunito ExtraBold"/>
                    <a:ea typeface="Nunito ExtraBold"/>
                    <a:cs typeface="Nunito ExtraBold"/>
                    <a:sym typeface="Wingdings" panose="05000000000000000000" pitchFamily="2" charset="2"/>
                  </a:rPr>
                  <a:t>샘플링층</a:t>
                </a: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33A44"/>
                  </a:solidFill>
                  <a:effectLst/>
                  <a:uLnTx/>
                  <a:uFillTx/>
                  <a:latin typeface="Nunito ExtraBold"/>
                  <a:ea typeface="Nunito ExtraBold"/>
                  <a:cs typeface="Nunito ExtraBold"/>
                  <a:sym typeface="Wingdings" panose="05000000000000000000" pitchFamily="2" charset="2"/>
                </a:endParaRPr>
              </a:p>
              <a:p>
                <a:pPr marL="914400" marR="0" lvl="2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33A44"/>
                  </a:buClr>
                  <a:buSzPts val="1800"/>
                  <a:buFont typeface="Nunito ExtraBold"/>
                  <a:buChar char="○"/>
                  <a:tabLst/>
                  <a:defRPr/>
                </a:pPr>
                <a:r>
                  <a:rPr kumimoji="0" lang="ko-K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3A44"/>
                    </a:solidFill>
                    <a:effectLst/>
                    <a:uLnTx/>
                    <a:uFillTx/>
                    <a:latin typeface="Nunito ExtraBold"/>
                    <a:ea typeface="Nunito ExtraBold"/>
                    <a:cs typeface="Nunito ExtraBold"/>
                    <a:sym typeface="Nunito ExtraBold"/>
                  </a:rPr>
                  <a:t>샘플링층에는 학습이 필요한 파라미터가 없음</a:t>
                </a:r>
                <a:endPara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33A44"/>
                  </a:solidFill>
                  <a:effectLst/>
                  <a:uLnTx/>
                  <a:uFillTx/>
                  <a:latin typeface="Nunito ExtraBold"/>
                  <a:ea typeface="Nunito ExtraBold"/>
                  <a:cs typeface="Nunito ExtraBold"/>
                  <a:sym typeface="Nunito ExtraBold"/>
                </a:endParaRPr>
              </a:p>
              <a:p>
                <a:pPr marL="914400" marR="0" lvl="2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33A44"/>
                  </a:buClr>
                  <a:buSzPts val="1800"/>
                  <a:buFont typeface="Nunito ExtraBold"/>
                  <a:buChar char="○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ko-KR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233A4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Nunito ExtraBold"/>
                        <a:sym typeface="Nunito ExtraBold"/>
                      </a:rPr>
                      <m:t>∅= </m:t>
                    </m:r>
                    <m:func>
                      <m:funcPr>
                        <m:ctrlPr>
                          <a:rPr kumimoji="0" lang="en-US" altLang="ko-KR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A4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unito ExtraBold"/>
                            <a:sym typeface="Nunito ExtraBold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US" altLang="ko-KR" sz="18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A4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unito ExtraBold"/>
                            <a:sym typeface="Nunito ExtraBold"/>
                          </a:rPr>
                          <m:t>log</m:t>
                        </m:r>
                      </m:fName>
                      <m:e>
                        <m:sSup>
                          <m:sSupPr>
                            <m:ctrlPr>
                              <a:rPr kumimoji="0" lang="en-US" altLang="ko-KR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3A4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unito ExtraBold"/>
                                <a:sym typeface="Nunito ExtraBold"/>
                              </a:rPr>
                            </m:ctrlPr>
                          </m:sSupPr>
                          <m:e>
                            <m:r>
                              <a:rPr kumimoji="0" lang="ko-KR" alt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3A4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unito ExtraBold"/>
                                <a:sym typeface="Nunito ExtraBold"/>
                              </a:rPr>
                              <m:t>𝜎</m:t>
                            </m:r>
                          </m:e>
                          <m:sup>
                            <m:r>
                              <a:rPr kumimoji="0" lang="en-US" altLang="ko-KR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3A4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unito ExtraBold"/>
                                <a:sym typeface="Nunito ExtraBold"/>
                              </a:rPr>
                              <m:t>2</m:t>
                            </m:r>
                          </m:sup>
                        </m:sSup>
                      </m:e>
                    </m:func>
                  </m:oMath>
                </a14:m>
                <a:endParaRPr kumimoji="0" lang="en-US" altLang="ko-K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233A44"/>
                  </a:solidFill>
                  <a:effectLst/>
                  <a:uLnTx/>
                  <a:uFillTx/>
                  <a:latin typeface="Cambria Math" panose="02040503050406030204" pitchFamily="18" charset="0"/>
                  <a:cs typeface="Nunito ExtraBold"/>
                  <a:sym typeface="Nunito ExtraBold"/>
                </a:endParaRPr>
              </a:p>
              <a:p>
                <a:pPr marL="914400" marR="0" lvl="2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33A44"/>
                  </a:buClr>
                  <a:buSzPts val="1800"/>
                  <a:buFont typeface="Nunito ExtraBold"/>
                  <a:buChar char="○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ko-KR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233A4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Nunito ExtraBold"/>
                        <a:sym typeface="Nunito ExtraBold"/>
                      </a:rPr>
                      <m:t>𝑧</m:t>
                    </m:r>
                    <m:r>
                      <a:rPr kumimoji="0" lang="en-US" altLang="ko-KR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233A4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Nunito ExtraBold"/>
                        <a:sym typeface="Nunito ExtraBold"/>
                      </a:rPr>
                      <m:t>=</m:t>
                    </m:r>
                    <m:r>
                      <a:rPr kumimoji="0" lang="ko-KR" alt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233A4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Nunito ExtraBold"/>
                        <a:sym typeface="Nunito ExtraBold"/>
                      </a:rPr>
                      <m:t>𝜇</m:t>
                    </m:r>
                    <m:r>
                      <a:rPr kumimoji="0" lang="en-US" altLang="ko-KR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233A4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Nunito ExtraBold"/>
                        <a:sym typeface="Nunito ExtraBold"/>
                      </a:rPr>
                      <m:t>+ </m:t>
                    </m:r>
                    <m:r>
                      <a:rPr kumimoji="0" lang="ko-KR" alt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233A4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Nunito ExtraBold"/>
                        <a:sym typeface="Nunito ExtraBold"/>
                      </a:rPr>
                      <m:t>𝜖𝜎</m:t>
                    </m:r>
                  </m:oMath>
                </a14:m>
                <a:endParaRPr kumimoji="0" lang="en-US" altLang="ko-K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233A44"/>
                  </a:solidFill>
                  <a:effectLst/>
                  <a:uLnTx/>
                  <a:uFillTx/>
                  <a:latin typeface="Cambria Math" panose="02040503050406030204" pitchFamily="18" charset="0"/>
                  <a:cs typeface="Nunito ExtraBold"/>
                  <a:sym typeface="Nunito ExtraBold"/>
                </a:endParaRPr>
              </a:p>
              <a:p>
                <a:pPr marL="914400" marR="0" lvl="2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33A44"/>
                  </a:buClr>
                  <a:buSzPts val="1800"/>
                  <a:buFont typeface="Nunito ExtraBold"/>
                  <a:buChar char="○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ko-KR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233A4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Nunito ExtraBold"/>
                        <a:sym typeface="Nunito ExtraBold"/>
                      </a:rPr>
                      <m:t>𝑧</m:t>
                    </m:r>
                    <m:r>
                      <a:rPr kumimoji="0" lang="en-US" altLang="ko-KR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233A4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Nunito ExtraBold"/>
                        <a:sym typeface="Nunito ExtraBold"/>
                      </a:rPr>
                      <m:t>= </m:t>
                    </m:r>
                    <m:r>
                      <a:rPr kumimoji="0" lang="ko-KR" alt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233A4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Nunito ExtraBold"/>
                        <a:sym typeface="Nunito ExtraBold"/>
                      </a:rPr>
                      <m:t>𝜇</m:t>
                    </m:r>
                    <m:r>
                      <a:rPr kumimoji="0" lang="en-US" altLang="ko-KR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233A4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Nunito ExtraBold"/>
                        <a:sym typeface="Nunito ExtraBold"/>
                      </a:rPr>
                      <m:t>+ </m:t>
                    </m:r>
                    <m:r>
                      <a:rPr kumimoji="0" lang="ko-KR" alt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233A4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Nunito ExtraBold"/>
                        <a:sym typeface="Nunito ExtraBold"/>
                      </a:rPr>
                      <m:t>𝜖</m:t>
                    </m:r>
                    <m:r>
                      <a:rPr kumimoji="0" lang="en-US" altLang="ko-KR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233A4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Nunito ExtraBold"/>
                        <a:sym typeface="Nunito ExtraBold"/>
                      </a:rPr>
                      <m:t>𝑒𝑥𝑝</m:t>
                    </m:r>
                    <m:f>
                      <m:fPr>
                        <m:ctrlPr>
                          <a:rPr kumimoji="0" lang="en-US" altLang="ko-KR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A4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</m:ctrlPr>
                      </m:fPr>
                      <m:num>
                        <m:r>
                          <a:rPr kumimoji="0" lang="en-US" altLang="ko-KR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A4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unito ExtraBold"/>
                            <a:sym typeface="Nunito ExtraBold"/>
                          </a:rPr>
                          <m:t>∅</m:t>
                        </m:r>
                      </m:num>
                      <m:den>
                        <m:r>
                          <a:rPr kumimoji="0" lang="en-US" altLang="ko-KR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A4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  <m:t>2</m:t>
                        </m:r>
                      </m:den>
                    </m:f>
                  </m:oMath>
                </a14:m>
                <a:endParaRPr kumimoji="0" lang="en-US" altLang="ko-K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233A44"/>
                  </a:solidFill>
                  <a:effectLst/>
                  <a:uLnTx/>
                  <a:uFillTx/>
                  <a:latin typeface="Cambria Math" panose="02040503050406030204" pitchFamily="18" charset="0"/>
                  <a:cs typeface="Nunito ExtraBold"/>
                  <a:sym typeface="Nunito ExtraBold"/>
                </a:endParaRPr>
              </a:p>
              <a:p>
                <a:pPr marL="914400" lvl="2" indent="-342900">
                  <a:lnSpc>
                    <a:spcPct val="150000"/>
                  </a:lnSpc>
                  <a:buClr>
                    <a:srgbClr val="233A44"/>
                  </a:buClr>
                  <a:buSzPts val="1800"/>
                  <a:buFont typeface="Nunito ExtraBold"/>
                  <a:buChar char="○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rgbClr val="233A44"/>
                            </a:solidFill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rgbClr val="233A44"/>
                            </a:solidFill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  <m:t>𝐸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rgbClr val="233A44"/>
                            </a:solidFill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  <m:t>𝑟𝑒𝑐</m:t>
                        </m:r>
                      </m:sub>
                    </m:sSub>
                    <m:r>
                      <a:rPr lang="en-US" altLang="ko-KR" sz="1800">
                        <a:solidFill>
                          <a:srgbClr val="233A44"/>
                        </a:solidFill>
                        <a:latin typeface="Cambria Math" panose="02040503050406030204" pitchFamily="18" charset="0"/>
                        <a:cs typeface="Nunito ExtraBold"/>
                        <a:sym typeface="Nunito ExtraBold"/>
                      </a:rPr>
                      <m:t>=−</m:t>
                    </m:r>
                    <m:func>
                      <m:funcPr>
                        <m:ctrlPr>
                          <a:rPr lang="en-US" altLang="ko-KR" sz="1800" i="1">
                            <a:solidFill>
                              <a:srgbClr val="233A44"/>
                            </a:solidFill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800">
                            <a:solidFill>
                              <a:srgbClr val="233A44"/>
                            </a:solidFill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  <m:t>xlog</m:t>
                        </m:r>
                      </m:fName>
                      <m:e>
                        <m:r>
                          <a:rPr lang="en-US" altLang="ko-KR" sz="1800" i="1">
                            <a:solidFill>
                              <a:srgbClr val="233A44"/>
                            </a:solidFill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  <m:t>𝑦</m:t>
                        </m:r>
                        <m:r>
                          <a:rPr lang="en-US" altLang="ko-KR" sz="1800" i="1">
                            <a:solidFill>
                              <a:srgbClr val="233A44"/>
                            </a:solidFill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  <m:t>−(1−</m:t>
                        </m:r>
                        <m:r>
                          <a:rPr lang="en-US" altLang="ko-KR" sz="1800" i="1">
                            <a:solidFill>
                              <a:srgbClr val="233A44"/>
                            </a:solidFill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  <m:t>𝑥</m:t>
                        </m:r>
                        <m:r>
                          <a:rPr lang="en-US" altLang="ko-KR" sz="1800" i="1">
                            <a:solidFill>
                              <a:srgbClr val="233A44"/>
                            </a:solidFill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  <m:t>)</m:t>
                        </m:r>
                        <m:func>
                          <m:funcPr>
                            <m:ctrlPr>
                              <a:rPr lang="en-US" altLang="ko-KR" sz="1800" i="1">
                                <a:solidFill>
                                  <a:srgbClr val="233A44"/>
                                </a:solidFill>
                                <a:latin typeface="Cambria Math" panose="02040503050406030204" pitchFamily="18" charset="0"/>
                                <a:cs typeface="Nunito ExtraBold"/>
                                <a:sym typeface="Nunito ExtraBold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rgbClr val="233A44"/>
                                </a:solidFill>
                                <a:latin typeface="Cambria Math" panose="02040503050406030204" pitchFamily="18" charset="0"/>
                                <a:cs typeface="Nunito ExtraBold"/>
                                <a:sym typeface="Nunito ExtraBold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ko-KR" sz="1800" i="1">
                                <a:solidFill>
                                  <a:srgbClr val="233A44"/>
                                </a:solidFill>
                                <a:latin typeface="Cambria Math" panose="02040503050406030204" pitchFamily="18" charset="0"/>
                                <a:cs typeface="Nunito ExtraBold"/>
                                <a:sym typeface="Nunito ExtraBold"/>
                              </a:rPr>
                              <m:t>(1−</m:t>
                            </m:r>
                            <m:r>
                              <a:rPr lang="en-US" altLang="ko-KR" sz="1800" i="1">
                                <a:solidFill>
                                  <a:srgbClr val="233A44"/>
                                </a:solidFill>
                                <a:latin typeface="Cambria Math" panose="02040503050406030204" pitchFamily="18" charset="0"/>
                                <a:cs typeface="Nunito ExtraBold"/>
                                <a:sym typeface="Nunito ExtraBold"/>
                              </a:rPr>
                              <m:t>𝑦</m:t>
                            </m:r>
                            <m:r>
                              <a:rPr lang="en-US" altLang="ko-KR" sz="1800" i="1">
                                <a:solidFill>
                                  <a:srgbClr val="233A44"/>
                                </a:solidFill>
                                <a:latin typeface="Cambria Math" panose="02040503050406030204" pitchFamily="18" charset="0"/>
                                <a:cs typeface="Nunito ExtraBold"/>
                                <a:sym typeface="Nunito ExtraBold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altLang="ko-KR" sz="1800" dirty="0">
                  <a:solidFill>
                    <a:srgbClr val="233A44"/>
                  </a:solidFill>
                  <a:latin typeface="Nunito ExtraBold"/>
                  <a:ea typeface="Nunito ExtraBold"/>
                  <a:cs typeface="Nunito ExtraBold"/>
                  <a:sym typeface="Wingdings" panose="05000000000000000000" pitchFamily="2" charset="2"/>
                </a:endParaRPr>
              </a:p>
              <a:p>
                <a:pPr marL="914400" lvl="2" indent="-342900">
                  <a:lnSpc>
                    <a:spcPct val="150000"/>
                  </a:lnSpc>
                  <a:buClr>
                    <a:srgbClr val="233A44"/>
                  </a:buClr>
                  <a:buSzPts val="1800"/>
                  <a:buFont typeface="Nunito ExtraBold"/>
                  <a:buChar char="○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233A4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</m:ctrlPr>
                      </m:sSubPr>
                      <m:e>
                        <m:r>
                          <a:rPr kumimoji="0" lang="en-US" altLang="ko-KR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233A4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  <m:t>𝐸</m:t>
                        </m:r>
                      </m:e>
                      <m:sub>
                        <m:r>
                          <a:rPr kumimoji="0" lang="en-US" altLang="ko-KR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233A4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  <m:t>𝑟𝑒</m:t>
                        </m:r>
                        <m:r>
                          <a:rPr kumimoji="0" lang="en-US" altLang="ko-KR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A4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  <m:t>𝑔</m:t>
                        </m:r>
                      </m:sub>
                    </m:sSub>
                    <m:r>
                      <a:rPr kumimoji="0" lang="en-US" altLang="ko-KR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233A4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Nunito ExtraBold"/>
                        <a:sym typeface="Nunito ExtraBold"/>
                      </a:rPr>
                      <m:t>=−</m:t>
                    </m:r>
                    <m:f>
                      <m:fPr>
                        <m:ctrlPr>
                          <a:rPr kumimoji="0" lang="en-US" altLang="ko-KR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A4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</m:ctrlPr>
                      </m:fPr>
                      <m:num>
                        <m:r>
                          <a:rPr kumimoji="0" lang="en-US" altLang="ko-KR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A4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  <m:t>1</m:t>
                        </m:r>
                      </m:num>
                      <m:den>
                        <m:r>
                          <a:rPr kumimoji="0" lang="en-US" altLang="ko-KR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A4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  <m:t>2</m:t>
                        </m:r>
                      </m:den>
                    </m:f>
                    <m:r>
                      <a:rPr kumimoji="0" lang="en-US" altLang="ko-KR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233A4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Nunito ExtraBold"/>
                        <a:sym typeface="Nunito ExtraBold"/>
                      </a:rPr>
                      <m:t>(1+</m:t>
                    </m:r>
                    <m:func>
                      <m:funcPr>
                        <m:ctrlPr>
                          <a:rPr kumimoji="0" lang="en-US" altLang="ko-KR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A4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US" altLang="ko-KR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233A4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  <m:t>log</m:t>
                        </m:r>
                      </m:fName>
                      <m:e>
                        <m:sSup>
                          <m:sSupPr>
                            <m:ctrlPr>
                              <a:rPr kumimoji="0" lang="en-US" altLang="ko-KR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3A4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Nunito ExtraBold"/>
                                <a:sym typeface="Nunito ExtraBold"/>
                              </a:rPr>
                            </m:ctrlPr>
                          </m:sSupPr>
                          <m:e>
                            <m:r>
                              <a:rPr kumimoji="0" lang="ko-KR" alt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3A4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Nunito ExtraBold"/>
                                <a:sym typeface="Nunito ExtraBold"/>
                              </a:rPr>
                              <m:t>𝜎</m:t>
                            </m:r>
                          </m:e>
                          <m:sup>
                            <m:r>
                              <a:rPr kumimoji="0" lang="en-US" altLang="ko-KR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3A4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Nunito ExtraBold"/>
                                <a:sym typeface="Nunito ExtraBold"/>
                              </a:rPr>
                              <m:t>2</m:t>
                            </m:r>
                          </m:sup>
                        </m:sSup>
                        <m:r>
                          <a:rPr kumimoji="0" lang="en-US" altLang="ko-KR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233A4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  <m:t>−</m:t>
                        </m:r>
                        <m:sSup>
                          <m:sSupPr>
                            <m:ctrlPr>
                              <a:rPr kumimoji="0" lang="en-US" altLang="ko-KR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33A4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Nunito ExtraBold"/>
                                <a:sym typeface="Nunito ExtraBold"/>
                              </a:rPr>
                            </m:ctrlPr>
                          </m:sSupPr>
                          <m:e>
                            <m:r>
                              <a:rPr kumimoji="0" lang="ko-KR" alt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3A4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Nunito ExtraBold"/>
                                <a:sym typeface="Nunito ExtraBold"/>
                              </a:rPr>
                              <m:t>𝜇</m:t>
                            </m:r>
                          </m:e>
                          <m:sup>
                            <m:r>
                              <a:rPr kumimoji="0" lang="en-US" altLang="ko-KR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33A4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Nunito ExtraBold"/>
                                <a:sym typeface="Nunito ExtraBold"/>
                              </a:rPr>
                              <m:t>2</m:t>
                            </m:r>
                          </m:sup>
                        </m:sSup>
                        <m:r>
                          <a:rPr kumimoji="0" lang="en-US" altLang="ko-KR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A4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  <m:t>−</m:t>
                        </m:r>
                        <m:sSup>
                          <m:sSupPr>
                            <m:ctrlPr>
                              <a:rPr kumimoji="0" lang="en-US" altLang="ko-KR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33A4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Nunito ExtraBold"/>
                                <a:sym typeface="Nunito ExtraBold"/>
                              </a:rPr>
                            </m:ctrlPr>
                          </m:sSupPr>
                          <m:e>
                            <m:r>
                              <a:rPr kumimoji="0" lang="ko-KR" alt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33A4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Nunito ExtraBold"/>
                                <a:sym typeface="Nunito ExtraBold"/>
                              </a:rPr>
                              <m:t>𝜎</m:t>
                            </m:r>
                          </m:e>
                          <m:sup>
                            <m:r>
                              <a:rPr kumimoji="0" lang="en-US" altLang="ko-KR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33A4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Nunito ExtraBold"/>
                                <a:sym typeface="Nunito ExtraBold"/>
                              </a:rPr>
                              <m:t>2</m:t>
                            </m:r>
                          </m:sup>
                        </m:sSup>
                        <m:r>
                          <a:rPr kumimoji="0" lang="en-US" altLang="ko-KR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A4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  <m:t>)</m:t>
                        </m:r>
                      </m:e>
                    </m:func>
                    <m:r>
                      <a:rPr lang="en-US" altLang="ko-KR" sz="1800">
                        <a:solidFill>
                          <a:srgbClr val="233A44"/>
                        </a:solidFill>
                        <a:latin typeface="Cambria Math" panose="02040503050406030204" pitchFamily="18" charset="0"/>
                        <a:cs typeface="Nunito ExtraBold"/>
                        <a:sym typeface="Nunito ExtraBold"/>
                      </a:rPr>
                      <m:t>=−</m:t>
                    </m:r>
                    <m:f>
                      <m:fPr>
                        <m:ctrlPr>
                          <a:rPr lang="en-US" altLang="ko-KR" sz="1800" i="1">
                            <a:solidFill>
                              <a:srgbClr val="233A44"/>
                            </a:solidFill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</m:ctrlPr>
                      </m:fPr>
                      <m:num>
                        <m:r>
                          <a:rPr lang="en-US" altLang="ko-KR" sz="1800" i="1">
                            <a:solidFill>
                              <a:srgbClr val="233A44"/>
                            </a:solidFill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  <m:t>1</m:t>
                        </m:r>
                      </m:num>
                      <m:den>
                        <m:r>
                          <a:rPr lang="en-US" altLang="ko-KR" sz="1800" i="1">
                            <a:solidFill>
                              <a:srgbClr val="233A44"/>
                            </a:solidFill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  <m:t>2</m:t>
                        </m:r>
                      </m:den>
                    </m:f>
                    <m:r>
                      <a:rPr lang="en-US" altLang="ko-KR" sz="1800" i="1">
                        <a:solidFill>
                          <a:srgbClr val="233A44"/>
                        </a:solidFill>
                        <a:latin typeface="Cambria Math" panose="02040503050406030204" pitchFamily="18" charset="0"/>
                        <a:cs typeface="Nunito ExtraBold"/>
                        <a:sym typeface="Nunito ExtraBold"/>
                      </a:rPr>
                      <m:t>(1+</m:t>
                    </m:r>
                    <m:r>
                      <a:rPr lang="en-US" altLang="ko-KR" sz="1800" i="1" smtClean="0">
                        <a:solidFill>
                          <a:srgbClr val="233A4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unito ExtraBold"/>
                        <a:sym typeface="Nunito ExtraBold"/>
                      </a:rPr>
                      <m:t>∅</m:t>
                    </m:r>
                    <m:r>
                      <a:rPr lang="en-US" altLang="ko-KR" sz="1800" i="1">
                        <a:solidFill>
                          <a:srgbClr val="233A44"/>
                        </a:solidFill>
                        <a:latin typeface="Cambria Math" panose="02040503050406030204" pitchFamily="18" charset="0"/>
                        <a:cs typeface="Nunito ExtraBold"/>
                        <a:sym typeface="Nunito ExtraBold"/>
                      </a:rPr>
                      <m:t>−</m:t>
                    </m:r>
                    <m:sSup>
                      <m:sSupPr>
                        <m:ctrlPr>
                          <a:rPr lang="en-US" altLang="ko-KR" sz="1800" i="1">
                            <a:solidFill>
                              <a:srgbClr val="233A44"/>
                            </a:solidFill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</m:ctrlPr>
                      </m:sSupPr>
                      <m:e>
                        <m:r>
                          <a:rPr lang="ko-KR" altLang="en-US" sz="1800" i="1">
                            <a:solidFill>
                              <a:srgbClr val="233A44"/>
                            </a:solidFill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  <m:t>𝜇</m:t>
                        </m:r>
                      </m:e>
                      <m:sup>
                        <m:r>
                          <a:rPr lang="en-US" altLang="ko-KR" sz="1800" i="1">
                            <a:solidFill>
                              <a:srgbClr val="233A44"/>
                            </a:solidFill>
                            <a:latin typeface="Cambria Math" panose="02040503050406030204" pitchFamily="18" charset="0"/>
                            <a:cs typeface="Nunito ExtraBold"/>
                            <a:sym typeface="Nunito ExtraBold"/>
                          </a:rPr>
                          <m:t>2</m:t>
                        </m:r>
                      </m:sup>
                    </m:sSup>
                    <m:r>
                      <a:rPr lang="en-US" altLang="ko-KR" sz="1800" b="0" i="1" smtClean="0">
                        <a:solidFill>
                          <a:srgbClr val="233A44"/>
                        </a:solidFill>
                        <a:latin typeface="Cambria Math" panose="02040503050406030204" pitchFamily="18" charset="0"/>
                        <a:cs typeface="Nunito ExtraBold"/>
                        <a:sym typeface="Nunito ExtraBold"/>
                      </a:rPr>
                      <m:t>−</m:t>
                    </m:r>
                    <m:r>
                      <a:rPr lang="en-US" altLang="ko-KR" sz="1800" b="0" i="1" smtClean="0">
                        <a:solidFill>
                          <a:srgbClr val="233A44"/>
                        </a:solidFill>
                        <a:latin typeface="Cambria Math" panose="02040503050406030204" pitchFamily="18" charset="0"/>
                        <a:cs typeface="Nunito ExtraBold"/>
                        <a:sym typeface="Nunito ExtraBold"/>
                      </a:rPr>
                      <m:t>𝑒𝑥𝑝</m:t>
                    </m:r>
                    <m:r>
                      <a:rPr lang="en-US" altLang="ko-KR" sz="1800" b="0" i="1" smtClean="0">
                        <a:solidFill>
                          <a:srgbClr val="233A4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unito ExtraBold"/>
                        <a:sym typeface="Nunito ExtraBold"/>
                      </a:rPr>
                      <m:t>∅)</m:t>
                    </m:r>
                  </m:oMath>
                </a14:m>
                <a:endPara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33A44"/>
                  </a:solidFill>
                  <a:effectLst/>
                  <a:uLnTx/>
                  <a:uFillTx/>
                  <a:latin typeface="Nunito ExtraBold"/>
                  <a:ea typeface="Nunito ExtraBold"/>
                  <a:cs typeface="Nunito ExtraBold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65" name="Google Shape;165;p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00" y="1004500"/>
                <a:ext cx="8233800" cy="3482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3308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"/>
          <p:cNvSpPr txBox="1">
            <a:spLocks noGrp="1"/>
          </p:cNvSpPr>
          <p:nvPr>
            <p:ph type="title"/>
          </p:nvPr>
        </p:nvSpPr>
        <p:spPr>
          <a:xfrm>
            <a:off x="514349" y="464600"/>
            <a:ext cx="2138540" cy="251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b="1" dirty="0">
                <a:latin typeface="Bree Serif"/>
                <a:ea typeface="Bree Serif"/>
                <a:cs typeface="Bree Serif"/>
                <a:sym typeface="Bree Serif"/>
              </a:rPr>
              <a:t>VAE</a:t>
            </a:r>
            <a:r>
              <a:rPr lang="ko-KR" altLang="en-US" b="1" dirty="0"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n-US" altLang="ko-KR" b="1" dirty="0">
                <a:latin typeface="Bree Serif"/>
                <a:ea typeface="Bree Serif"/>
                <a:cs typeface="Bree Serif"/>
                <a:sym typeface="Bree Serif"/>
              </a:rPr>
              <a:t>(Variational</a:t>
            </a:r>
            <a:r>
              <a:rPr lang="ko-KR" altLang="en-US" b="1" dirty="0"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n-US" altLang="ko-KR" b="1" dirty="0">
                <a:latin typeface="Bree Serif"/>
                <a:ea typeface="Bree Serif"/>
                <a:cs typeface="Bree Serif"/>
                <a:sym typeface="Bree Serif"/>
              </a:rPr>
              <a:t>Auto</a:t>
            </a:r>
            <a:r>
              <a:rPr lang="ko-KR" altLang="en-US" b="1" dirty="0"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n-US" altLang="ko-KR" b="1" dirty="0">
                <a:latin typeface="Bree Serif"/>
                <a:ea typeface="Bree Serif"/>
                <a:cs typeface="Bree Serif"/>
                <a:sym typeface="Bree Serif"/>
              </a:rPr>
              <a:t>Encoder)  </a:t>
            </a:r>
            <a:r>
              <a:rPr lang="ko-KR" altLang="en-US" b="1" dirty="0">
                <a:solidFill>
                  <a:schemeClr val="accent5"/>
                </a:solidFill>
                <a:latin typeface="Bree Serif"/>
                <a:ea typeface="Bree Serif"/>
                <a:cs typeface="Bree Serif"/>
                <a:sym typeface="Bree Serif"/>
              </a:rPr>
              <a:t>실습</a:t>
            </a:r>
            <a:endParaRPr b="1" dirty="0">
              <a:solidFill>
                <a:schemeClr val="accent5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5" name="Google Shape;165;p12"/>
          <p:cNvSpPr txBox="1"/>
          <p:nvPr/>
        </p:nvSpPr>
        <p:spPr>
          <a:xfrm>
            <a:off x="514349" y="3369920"/>
            <a:ext cx="1161333" cy="1055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800"/>
              <a:buFont typeface="Nunito ExtraBold"/>
              <a:buChar char="●"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33A44"/>
                </a:solidFill>
                <a:effectLst/>
                <a:uLnTx/>
                <a:uFillTx/>
                <a:latin typeface="Nunito ExtraBold"/>
                <a:ea typeface="Nunito ExtraBold"/>
                <a:cs typeface="Nunito ExtraBold"/>
                <a:sym typeface="Nunito ExtraBold"/>
              </a:rPr>
              <a:t>실습결과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008553-A02B-4209-8953-F883FC641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116" y="314128"/>
            <a:ext cx="4814551" cy="451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71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"/>
          <p:cNvSpPr txBox="1">
            <a:spLocks noGrp="1"/>
          </p:cNvSpPr>
          <p:nvPr>
            <p:ph type="title"/>
          </p:nvPr>
        </p:nvSpPr>
        <p:spPr>
          <a:xfrm>
            <a:off x="514349" y="464600"/>
            <a:ext cx="2138540" cy="251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b="1" dirty="0">
                <a:latin typeface="Bree Serif"/>
                <a:ea typeface="Bree Serif"/>
                <a:cs typeface="Bree Serif"/>
                <a:sym typeface="Bree Serif"/>
              </a:rPr>
              <a:t>VAE</a:t>
            </a:r>
            <a:r>
              <a:rPr lang="ko-KR" altLang="en-US" b="1" dirty="0"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n-US" altLang="ko-KR" b="1" dirty="0">
                <a:latin typeface="Bree Serif"/>
                <a:ea typeface="Bree Serif"/>
                <a:cs typeface="Bree Serif"/>
                <a:sym typeface="Bree Serif"/>
              </a:rPr>
              <a:t>(Variational</a:t>
            </a:r>
            <a:r>
              <a:rPr lang="ko-KR" altLang="en-US" b="1" dirty="0"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n-US" altLang="ko-KR" b="1" dirty="0">
                <a:latin typeface="Bree Serif"/>
                <a:ea typeface="Bree Serif"/>
                <a:cs typeface="Bree Serif"/>
                <a:sym typeface="Bree Serif"/>
              </a:rPr>
              <a:t>Auto</a:t>
            </a:r>
            <a:r>
              <a:rPr lang="ko-KR" altLang="en-US" b="1" dirty="0"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n-US" altLang="ko-KR" b="1" dirty="0">
                <a:latin typeface="Bree Serif"/>
                <a:ea typeface="Bree Serif"/>
                <a:cs typeface="Bree Serif"/>
                <a:sym typeface="Bree Serif"/>
              </a:rPr>
              <a:t>Encoder)  </a:t>
            </a:r>
            <a:r>
              <a:rPr lang="ko-KR" altLang="en-US" b="1" dirty="0">
                <a:solidFill>
                  <a:schemeClr val="accent5"/>
                </a:solidFill>
                <a:latin typeface="Bree Serif"/>
                <a:ea typeface="Bree Serif"/>
                <a:cs typeface="Bree Serif"/>
                <a:sym typeface="Bree Serif"/>
              </a:rPr>
              <a:t>실습</a:t>
            </a:r>
            <a:endParaRPr b="1" dirty="0">
              <a:solidFill>
                <a:schemeClr val="accent5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5" name="Google Shape;165;p12"/>
          <p:cNvSpPr txBox="1"/>
          <p:nvPr/>
        </p:nvSpPr>
        <p:spPr>
          <a:xfrm>
            <a:off x="514349" y="3369920"/>
            <a:ext cx="1161333" cy="1055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800"/>
              <a:buFont typeface="Nunito ExtraBold"/>
              <a:buChar char="●"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33A44"/>
                </a:solidFill>
                <a:effectLst/>
                <a:uLnTx/>
                <a:uFillTx/>
                <a:latin typeface="Nunito ExtraBold"/>
                <a:ea typeface="Nunito ExtraBold"/>
                <a:cs typeface="Nunito ExtraBold"/>
                <a:sym typeface="Nunito ExtraBold"/>
              </a:rPr>
              <a:t>실습결과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820E4B6-6DFA-4EE3-BEAA-E4FA72F00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774" y="219369"/>
            <a:ext cx="4704762" cy="4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094710"/>
      </p:ext>
    </p:extLst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2267</TotalTime>
  <Words>398</Words>
  <Application>Microsoft Office PowerPoint</Application>
  <PresentationFormat>화면 슬라이드 쇼(16:9)</PresentationFormat>
  <Paragraphs>73</Paragraphs>
  <Slides>14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14</vt:i4>
      </vt:variant>
    </vt:vector>
  </HeadingPairs>
  <TitlesOfParts>
    <vt:vector size="24" baseType="lpstr">
      <vt:lpstr>Batang</vt:lpstr>
      <vt:lpstr>Wingdings</vt:lpstr>
      <vt:lpstr>Bree Serif</vt:lpstr>
      <vt:lpstr>Nunito ExtraBold</vt:lpstr>
      <vt:lpstr>Cambria Math</vt:lpstr>
      <vt:lpstr>Nunito</vt:lpstr>
      <vt:lpstr>Arial</vt:lpstr>
      <vt:lpstr>Calibri</vt:lpstr>
      <vt:lpstr>Shift</vt:lpstr>
      <vt:lpstr>1_Shift</vt:lpstr>
      <vt:lpstr>PowerPoint 프레젠테이션</vt:lpstr>
      <vt:lpstr>오토인코더 (Auto Encoder)</vt:lpstr>
      <vt:lpstr>오토인코더 (Auto Encoder)  실습</vt:lpstr>
      <vt:lpstr>VAE (Variational Auto Encoder)</vt:lpstr>
      <vt:lpstr>VAE (Variational Auto Encoder)</vt:lpstr>
      <vt:lpstr>VAE (Variational Auto Encoder)</vt:lpstr>
      <vt:lpstr>VAE (Variational Auto Encoder)</vt:lpstr>
      <vt:lpstr>VAE (Variational Auto Encoder)  실습</vt:lpstr>
      <vt:lpstr>VAE (Variational Auto Encoder)  실습</vt:lpstr>
      <vt:lpstr>GAN (Generative Adversarial Networks)</vt:lpstr>
      <vt:lpstr>GAN (Generative Adversarial Networks)</vt:lpstr>
      <vt:lpstr>GAN (Generative Adversarial Networks)</vt:lpstr>
      <vt:lpstr>참고문헌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PE Lee</cp:lastModifiedBy>
  <cp:revision>112</cp:revision>
  <cp:lastPrinted>2021-05-07T05:43:40Z</cp:lastPrinted>
  <dcterms:modified xsi:type="dcterms:W3CDTF">2021-07-13T16:16:33Z</dcterms:modified>
</cp:coreProperties>
</file>